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80" r:id="rId3"/>
    <p:sldId id="265" r:id="rId4"/>
    <p:sldId id="266" r:id="rId5"/>
    <p:sldId id="267" r:id="rId6"/>
    <p:sldId id="281" r:id="rId7"/>
    <p:sldId id="282" r:id="rId8"/>
    <p:sldId id="276" r:id="rId9"/>
    <p:sldId id="268" r:id="rId10"/>
    <p:sldId id="279" r:id="rId11"/>
    <p:sldId id="283" r:id="rId12"/>
    <p:sldId id="27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612" userDrawn="1">
          <p15:clr>
            <a:srgbClr val="A4A3A4"/>
          </p15:clr>
        </p15:guide>
        <p15:guide id="3" pos="5465" userDrawn="1">
          <p15:clr>
            <a:srgbClr val="A4A3A4"/>
          </p15:clr>
        </p15:guide>
        <p15:guide id="4" pos="3515" userDrawn="1">
          <p15:clr>
            <a:srgbClr val="A4A3A4"/>
          </p15:clr>
        </p15:guide>
        <p15:guide id="5" orient="horz" pos="3521"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itlyn Mudge" initials="KM" lastIdx="16" clrIdx="0"/>
  <p:cmAuthor id="7" name="Eleanor Ward" initials="EW" lastIdx="46" clrIdx="7">
    <p:extLst/>
  </p:cmAuthor>
  <p:cmAuthor id="1" name="Jennifer Wong" initials="JW" lastIdx="8" clrIdx="1"/>
  <p:cmAuthor id="8" name="Sarah de Souza-Ingle" initials="SdS" lastIdx="1" clrIdx="8">
    <p:extLst/>
  </p:cmAuthor>
  <p:cmAuthor id="2" name="pc" initials="p" lastIdx="3" clrIdx="2"/>
  <p:cmAuthor id="9" name="Alison Walters" initials="AW" lastIdx="9" clrIdx="9">
    <p:extLst/>
  </p:cmAuthor>
  <p:cmAuthor id="3" name="Nina Smith" initials="NS" lastIdx="10" clrIdx="3">
    <p:extLst/>
  </p:cmAuthor>
  <p:cmAuthor id="10" name="Kaho Shinohara" initials="KS" lastIdx="9" clrIdx="10">
    <p:extLst>
      <p:ext uri="{19B8F6BF-5375-455C-9EA6-DF929625EA0E}">
        <p15:presenceInfo xmlns:p15="http://schemas.microsoft.com/office/powerpoint/2012/main" userId="Kaho Shinohara" providerId="None"/>
      </p:ext>
    </p:extLst>
  </p:cmAuthor>
  <p:cmAuthor id="4" name="Lucy Dominy" initials="LD" lastIdx="6" clrIdx="4"/>
  <p:cmAuthor id="5" name="Projects Temp1" initials="PT" lastIdx="23" clrIdx="5">
    <p:extLst/>
  </p:cmAuthor>
  <p:cmAuthor id="6" name="David Hyrapiet" initials="" lastIdx="0"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9A9"/>
    <a:srgbClr val="1689E4"/>
    <a:srgbClr val="1C1F77"/>
    <a:srgbClr val="339966"/>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344" autoAdjust="0"/>
    <p:restoredTop sz="52824" autoAdjust="0"/>
  </p:normalViewPr>
  <p:slideViewPr>
    <p:cSldViewPr>
      <p:cViewPr varScale="1">
        <p:scale>
          <a:sx n="105" d="100"/>
          <a:sy n="105" d="100"/>
        </p:scale>
        <p:origin x="2152" y="200"/>
      </p:cViewPr>
      <p:guideLst>
        <p:guide orient="horz" pos="2160"/>
        <p:guide pos="612"/>
        <p:guide pos="5465"/>
        <p:guide pos="3515"/>
        <p:guide orient="horz" pos="3521"/>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F95AE7D-B50D-3C41-B9B4-24222A1138B2}" type="datetimeFigureOut">
              <a:rPr lang="en-US" smtClean="0"/>
              <a:t>9/17/18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121DBA5-009A-8149-9EBD-F4952D15BFA5}" type="slidenum">
              <a:rPr lang="en-US" smtClean="0"/>
              <a:t>‹#›</a:t>
            </a:fld>
            <a:endParaRPr lang="en-US"/>
          </a:p>
        </p:txBody>
      </p:sp>
    </p:spTree>
    <p:extLst>
      <p:ext uri="{BB962C8B-B14F-4D97-AF65-F5344CB8AC3E}">
        <p14:creationId xmlns:p14="http://schemas.microsoft.com/office/powerpoint/2010/main" val="10460540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84E61-5A8A-4B4F-A9C8-A88D8C8CD076}" type="datetimeFigureOut">
              <a:rPr lang="en-GB" smtClean="0"/>
              <a:t>17/09/2018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C8F1EA-E5D5-4549-99DA-9619DDF1849A}" type="slidenum">
              <a:rPr lang="en-GB" smtClean="0"/>
              <a:t>‹#›</a:t>
            </a:fld>
            <a:endParaRPr lang="en-GB"/>
          </a:p>
        </p:txBody>
      </p:sp>
    </p:spTree>
    <p:extLst>
      <p:ext uri="{BB962C8B-B14F-4D97-AF65-F5344CB8AC3E}">
        <p14:creationId xmlns:p14="http://schemas.microsoft.com/office/powerpoint/2010/main" val="3203042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youtu.be/6RMOSDynkw8"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youtu.be/6RMOSDynkw8"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1</a:t>
            </a:fld>
            <a:endParaRPr lang="en-GB"/>
          </a:p>
        </p:txBody>
      </p:sp>
    </p:spTree>
    <p:extLst>
      <p:ext uri="{BB962C8B-B14F-4D97-AF65-F5344CB8AC3E}">
        <p14:creationId xmlns:p14="http://schemas.microsoft.com/office/powerpoint/2010/main" val="16406973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Answer:</a:t>
            </a:r>
            <a:r>
              <a:rPr lang="en-GB" baseline="0" dirty="0"/>
              <a:t> spirit in motion</a:t>
            </a:r>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10</a:t>
            </a:fld>
            <a:endParaRPr lang="en-GB"/>
          </a:p>
        </p:txBody>
      </p:sp>
    </p:spTree>
    <p:extLst>
      <p:ext uri="{BB962C8B-B14F-4D97-AF65-F5344CB8AC3E}">
        <p14:creationId xmlns:p14="http://schemas.microsoft.com/office/powerpoint/2010/main" val="40752736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quote is taken from IPC film </a:t>
            </a:r>
            <a:r>
              <a:rPr lang="en-GB" sz="1200" u="sng" kern="1200" dirty="0">
                <a:solidFill>
                  <a:schemeClr val="tx1"/>
                </a:solidFill>
                <a:effectLst/>
                <a:latin typeface="+mn-lt"/>
                <a:ea typeface="+mn-ea"/>
                <a:cs typeface="+mn-cs"/>
                <a:hlinkClick r:id="rId3"/>
              </a:rPr>
              <a:t>‘All about ability ’ – How the Paralympic Movement is maintaining momentum</a:t>
            </a:r>
            <a:endParaRPr lang="en-GB" sz="1200" u="sng" kern="1200" dirty="0">
              <a:solidFill>
                <a:schemeClr val="tx1"/>
              </a:solidFill>
              <a:effectLst/>
              <a:latin typeface="+mn-lt"/>
              <a:ea typeface="+mn-ea"/>
              <a:cs typeface="+mn-cs"/>
            </a:endParaRPr>
          </a:p>
          <a:p>
            <a:endParaRPr lang="en-GB" i="0" dirty="0"/>
          </a:p>
          <a:p>
            <a:r>
              <a:rPr lang="en-GB" i="0" dirty="0"/>
              <a:t>Give time for groups to discuss the statement. They</a:t>
            </a:r>
            <a:r>
              <a:rPr lang="en-GB" i="0" baseline="0" dirty="0"/>
              <a:t> </a:t>
            </a:r>
            <a:r>
              <a:rPr lang="en-GB" i="0" dirty="0"/>
              <a:t>select one person to talk for no more than 2 minutes.  </a:t>
            </a:r>
          </a:p>
          <a:p>
            <a:endParaRPr lang="en-GB" i="0" dirty="0"/>
          </a:p>
        </p:txBody>
      </p:sp>
      <p:sp>
        <p:nvSpPr>
          <p:cNvPr id="4" name="Slide Number Placeholder 3"/>
          <p:cNvSpPr>
            <a:spLocks noGrp="1"/>
          </p:cNvSpPr>
          <p:nvPr>
            <p:ph type="sldNum" sz="quarter" idx="10"/>
          </p:nvPr>
        </p:nvSpPr>
        <p:spPr/>
        <p:txBody>
          <a:bodyPr/>
          <a:lstStyle/>
          <a:p>
            <a:fld id="{5EC8F1EA-E5D5-4549-99DA-9619DDF1849A}" type="slidenum">
              <a:rPr lang="en-GB" smtClean="0"/>
              <a:t>11</a:t>
            </a:fld>
            <a:endParaRPr lang="en-GB"/>
          </a:p>
        </p:txBody>
      </p:sp>
    </p:spTree>
    <p:extLst>
      <p:ext uri="{BB962C8B-B14F-4D97-AF65-F5344CB8AC3E}">
        <p14:creationId xmlns:p14="http://schemas.microsoft.com/office/powerpoint/2010/main" val="21438813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quote is taken from IPC film </a:t>
            </a:r>
            <a:r>
              <a:rPr lang="en-GB" sz="1200" u="sng" kern="1200" dirty="0">
                <a:solidFill>
                  <a:schemeClr val="tx1"/>
                </a:solidFill>
                <a:effectLst/>
                <a:latin typeface="+mn-lt"/>
                <a:ea typeface="+mn-ea"/>
                <a:cs typeface="+mn-cs"/>
                <a:hlinkClick r:id="rId3"/>
              </a:rPr>
              <a:t>‘All about ability ’ – How the Paralympic Movement is maintaining momentum</a:t>
            </a:r>
            <a:endParaRPr lang="en-GB" sz="1200" u="sng" kern="1200" dirty="0">
              <a:solidFill>
                <a:schemeClr val="tx1"/>
              </a:solidFill>
              <a:effectLst/>
              <a:latin typeface="+mn-lt"/>
              <a:ea typeface="+mn-ea"/>
              <a:cs typeface="+mn-cs"/>
            </a:endParaRPr>
          </a:p>
          <a:p>
            <a:endParaRPr lang="en-GB" i="0" dirty="0"/>
          </a:p>
          <a:p>
            <a:r>
              <a:rPr lang="en-GB" i="0" dirty="0"/>
              <a:t>Give time for groups to discuss the statement. They</a:t>
            </a:r>
            <a:r>
              <a:rPr lang="en-GB" i="0" baseline="0" dirty="0"/>
              <a:t> </a:t>
            </a:r>
            <a:r>
              <a:rPr lang="en-GB" i="0" dirty="0"/>
              <a:t>select one person to talk for no more than 2 minutes.  </a:t>
            </a:r>
          </a:p>
          <a:p>
            <a:endParaRPr lang="en-GB" i="0" dirty="0"/>
          </a:p>
          <a:p>
            <a:endParaRPr lang="en-GB" i="0" dirty="0"/>
          </a:p>
        </p:txBody>
      </p:sp>
      <p:sp>
        <p:nvSpPr>
          <p:cNvPr id="4" name="Slide Number Placeholder 3"/>
          <p:cNvSpPr>
            <a:spLocks noGrp="1"/>
          </p:cNvSpPr>
          <p:nvPr>
            <p:ph type="sldNum" sz="quarter" idx="10"/>
          </p:nvPr>
        </p:nvSpPr>
        <p:spPr/>
        <p:txBody>
          <a:bodyPr/>
          <a:lstStyle/>
          <a:p>
            <a:fld id="{5EC8F1EA-E5D5-4549-99DA-9619DDF1849A}" type="slidenum">
              <a:rPr lang="en-GB" smtClean="0"/>
              <a:t>12</a:t>
            </a:fld>
            <a:endParaRPr lang="en-GB"/>
          </a:p>
        </p:txBody>
      </p:sp>
    </p:spTree>
    <p:extLst>
      <p:ext uri="{BB962C8B-B14F-4D97-AF65-F5344CB8AC3E}">
        <p14:creationId xmlns:p14="http://schemas.microsoft.com/office/powerpoint/2010/main" val="22021663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Answer:  </a:t>
            </a:r>
            <a:r>
              <a:rPr lang="en-GB" sz="1200" i="0" kern="1200" dirty="0">
                <a:solidFill>
                  <a:schemeClr val="tx1"/>
                </a:solidFill>
                <a:effectLst/>
                <a:latin typeface="+mn-lt"/>
                <a:ea typeface="+mn-ea"/>
                <a:cs typeface="+mn-cs"/>
              </a:rPr>
              <a:t>recreational and competitive sports, recognised by the International Paralympic Committee that are played, performed and contested by athletes with an impairment.  </a:t>
            </a:r>
          </a:p>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2</a:t>
            </a:fld>
            <a:endParaRPr lang="en-GB"/>
          </a:p>
        </p:txBody>
      </p:sp>
    </p:spTree>
    <p:extLst>
      <p:ext uri="{BB962C8B-B14F-4D97-AF65-F5344CB8AC3E}">
        <p14:creationId xmlns:p14="http://schemas.microsoft.com/office/powerpoint/2010/main" val="3337702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Answer:  A Paralympian</a:t>
            </a:r>
            <a:r>
              <a:rPr lang="en-GB" baseline="0" dirty="0"/>
              <a:t> has participated at the Paralympic Games.</a:t>
            </a:r>
            <a:endParaRPr lang="en-GB" dirty="0"/>
          </a:p>
          <a:p>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3</a:t>
            </a:fld>
            <a:endParaRPr lang="en-GB"/>
          </a:p>
        </p:txBody>
      </p:sp>
    </p:spTree>
    <p:extLst>
      <p:ext uri="{BB962C8B-B14F-4D97-AF65-F5344CB8AC3E}">
        <p14:creationId xmlns:p14="http://schemas.microsoft.com/office/powerpoint/2010/main" val="37421633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a:t>
            </a:r>
          </a:p>
          <a:p>
            <a:endParaRPr lang="en-GB" dirty="0"/>
          </a:p>
          <a:p>
            <a:r>
              <a:rPr lang="en-GB" dirty="0"/>
              <a:t>1960,</a:t>
            </a:r>
            <a:r>
              <a:rPr lang="en-GB" baseline="0" dirty="0"/>
              <a:t>   Rome,    Italy</a:t>
            </a:r>
          </a:p>
          <a:p>
            <a:r>
              <a:rPr lang="en-GB" baseline="0" dirty="0"/>
              <a:t>1988,   Seoul,    Republic of Korea</a:t>
            </a:r>
          </a:p>
          <a:p>
            <a:r>
              <a:rPr lang="en-GB" baseline="0" dirty="0"/>
              <a:t>1996,   Atlanta   USA</a:t>
            </a:r>
          </a:p>
          <a:p>
            <a:r>
              <a:rPr lang="en-GB" baseline="0" dirty="0"/>
              <a:t>2012,   London,  United Kingdom</a:t>
            </a:r>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4</a:t>
            </a:fld>
            <a:endParaRPr lang="en-GB"/>
          </a:p>
        </p:txBody>
      </p:sp>
    </p:spTree>
    <p:extLst>
      <p:ext uri="{BB962C8B-B14F-4D97-AF65-F5344CB8AC3E}">
        <p14:creationId xmlns:p14="http://schemas.microsoft.com/office/powerpoint/2010/main" val="26012207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 B: Internation</a:t>
            </a:r>
            <a:r>
              <a:rPr lang="en-GB" baseline="0" dirty="0"/>
              <a:t>al Paralympic Committee</a:t>
            </a:r>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5</a:t>
            </a:fld>
            <a:endParaRPr lang="en-GB"/>
          </a:p>
        </p:txBody>
      </p:sp>
    </p:spTree>
    <p:extLst>
      <p:ext uri="{BB962C8B-B14F-4D97-AF65-F5344CB8AC3E}">
        <p14:creationId xmlns:p14="http://schemas.microsoft.com/office/powerpoint/2010/main" val="1271254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0" dirty="0"/>
              <a:t>Answer:  t</a:t>
            </a:r>
            <a:r>
              <a:rPr lang="en-GB" sz="1200" b="0" i="0" kern="1200" dirty="0">
                <a:solidFill>
                  <a:schemeClr val="tx1"/>
                </a:solidFill>
                <a:effectLst/>
                <a:latin typeface="+mn-lt"/>
                <a:ea typeface="+mn-ea"/>
                <a:cs typeface="+mn-cs"/>
              </a:rPr>
              <a:t>o enable Para athletes to achieve sporting excellence and inspire and excite the world</a:t>
            </a:r>
            <a:endParaRPr lang="en-GB" i="0" dirty="0"/>
          </a:p>
        </p:txBody>
      </p:sp>
      <p:sp>
        <p:nvSpPr>
          <p:cNvPr id="4" name="Slide Number Placeholder 3"/>
          <p:cNvSpPr>
            <a:spLocks noGrp="1"/>
          </p:cNvSpPr>
          <p:nvPr>
            <p:ph type="sldNum" sz="quarter" idx="10"/>
          </p:nvPr>
        </p:nvSpPr>
        <p:spPr/>
        <p:txBody>
          <a:bodyPr/>
          <a:lstStyle/>
          <a:p>
            <a:fld id="{5EC8F1EA-E5D5-4549-99DA-9619DDF1849A}" type="slidenum">
              <a:rPr lang="en-GB" smtClean="0"/>
              <a:t>6</a:t>
            </a:fld>
            <a:endParaRPr lang="en-GB"/>
          </a:p>
        </p:txBody>
      </p:sp>
    </p:spTree>
    <p:extLst>
      <p:ext uri="{BB962C8B-B14F-4D97-AF65-F5344CB8AC3E}">
        <p14:creationId xmlns:p14="http://schemas.microsoft.com/office/powerpoint/2010/main" val="31802999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a:t>
            </a:r>
            <a:r>
              <a:rPr lang="en-GB" baseline="0" dirty="0"/>
              <a:t> students to discuss these questions and agree three or four answers.  </a:t>
            </a:r>
          </a:p>
          <a:p>
            <a:endParaRPr lang="en-GB" baseline="0" dirty="0"/>
          </a:p>
          <a:p>
            <a:r>
              <a:rPr lang="en-GB" baseline="0" dirty="0"/>
              <a:t>Question A: Accept any suitable answer – logistics: too many athletes for one Games, the Games would be too long, Para athletes want to be recognised for their great achievements in their own celebration of sport.  Paralympians and Olympians want their own identity.  Media coverage might not be fair and spectators would have to choose which events to watch if both events run together. </a:t>
            </a:r>
          </a:p>
          <a:p>
            <a:endParaRPr lang="en-GB"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Question B – The Greek word ‘para’ means ‘beside’ and reflects that fact that currently the Olympic Games and Paralympic Games </a:t>
            </a:r>
            <a:r>
              <a:rPr lang="en-GB" dirty="0"/>
              <a:t>remain separate events, that run alongside (parallel to) each other.  But when do students think they should take place? They</a:t>
            </a:r>
            <a:r>
              <a:rPr lang="en-GB" baseline="0" dirty="0"/>
              <a:t> should use examples to justify their answers.</a:t>
            </a:r>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7</a:t>
            </a:fld>
            <a:endParaRPr lang="en-GB"/>
          </a:p>
        </p:txBody>
      </p:sp>
    </p:spTree>
    <p:extLst>
      <p:ext uri="{BB962C8B-B14F-4D97-AF65-F5344CB8AC3E}">
        <p14:creationId xmlns:p14="http://schemas.microsoft.com/office/powerpoint/2010/main" val="42510425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Answer:</a:t>
            </a:r>
            <a:r>
              <a:rPr lang="en-GB" baseline="0" dirty="0"/>
              <a:t> C  Sport classes</a:t>
            </a:r>
            <a:endParaRPr lang="en-GB" dirty="0"/>
          </a:p>
        </p:txBody>
      </p:sp>
      <p:sp>
        <p:nvSpPr>
          <p:cNvPr id="4" name="Slide Number Placeholder 3"/>
          <p:cNvSpPr>
            <a:spLocks noGrp="1"/>
          </p:cNvSpPr>
          <p:nvPr>
            <p:ph type="sldNum" sz="quarter" idx="10"/>
          </p:nvPr>
        </p:nvSpPr>
        <p:spPr/>
        <p:txBody>
          <a:bodyPr/>
          <a:lstStyle/>
          <a:p>
            <a:fld id="{5EC8F1EA-E5D5-4549-99DA-9619DDF1849A}" type="slidenum">
              <a:rPr lang="en-GB" smtClean="0"/>
              <a:t>8</a:t>
            </a:fld>
            <a:endParaRPr lang="en-GB"/>
          </a:p>
        </p:txBody>
      </p:sp>
    </p:spTree>
    <p:extLst>
      <p:ext uri="{BB962C8B-B14F-4D97-AF65-F5344CB8AC3E}">
        <p14:creationId xmlns:p14="http://schemas.microsoft.com/office/powerpoint/2010/main" val="466988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Answer:  to allows people with the same type and degree of impairment to compete together.  To ensure fair and equitable competition.</a:t>
            </a:r>
          </a:p>
        </p:txBody>
      </p:sp>
      <p:sp>
        <p:nvSpPr>
          <p:cNvPr id="4" name="Slide Number Placeholder 3"/>
          <p:cNvSpPr>
            <a:spLocks noGrp="1"/>
          </p:cNvSpPr>
          <p:nvPr>
            <p:ph type="sldNum" sz="quarter" idx="10"/>
          </p:nvPr>
        </p:nvSpPr>
        <p:spPr/>
        <p:txBody>
          <a:bodyPr/>
          <a:lstStyle/>
          <a:p>
            <a:fld id="{5EC8F1EA-E5D5-4549-99DA-9619DDF1849A}" type="slidenum">
              <a:rPr lang="en-GB" smtClean="0"/>
              <a:t>9</a:t>
            </a:fld>
            <a:endParaRPr lang="en-GB"/>
          </a:p>
        </p:txBody>
      </p:sp>
    </p:spTree>
    <p:extLst>
      <p:ext uri="{BB962C8B-B14F-4D97-AF65-F5344CB8AC3E}">
        <p14:creationId xmlns:p14="http://schemas.microsoft.com/office/powerpoint/2010/main" val="23698001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7.emf"/><Relationship Id="rId1" Type="http://schemas.openxmlformats.org/officeDocument/2006/relationships/slideMaster" Target="../slideMasters/slideMaster1.xml"/><Relationship Id="rId5" Type="http://schemas.openxmlformats.org/officeDocument/2006/relationships/image" Target="../media/image1.jpeg"/><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508628E-5BD5-5B45-9ECF-FA55BB5723B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 y="-171400"/>
            <a:ext cx="9143999" cy="5643660"/>
          </a:xfrm>
          <a:prstGeom prst="rect">
            <a:avLst/>
          </a:prstGeom>
        </p:spPr>
      </p:pic>
      <p:pic>
        <p:nvPicPr>
          <p:cNvPr id="9" name="Picture 8" descr="I'm-Possible-logo.png">
            <a:extLst>
              <a:ext uri="{FF2B5EF4-FFF2-40B4-BE49-F238E27FC236}">
                <a16:creationId xmlns:a16="http://schemas.microsoft.com/office/drawing/2014/main" id="{5719D556-576A-774D-9D91-22B5E1DB690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95536" y="332655"/>
            <a:ext cx="2148387" cy="475909"/>
          </a:xfrm>
          <a:prstGeom prst="rect">
            <a:avLst/>
          </a:prstGeom>
        </p:spPr>
      </p:pic>
      <p:sp>
        <p:nvSpPr>
          <p:cNvPr id="17" name="Text Placeholder 16">
            <a:extLst>
              <a:ext uri="{FF2B5EF4-FFF2-40B4-BE49-F238E27FC236}">
                <a16:creationId xmlns:a16="http://schemas.microsoft.com/office/drawing/2014/main" id="{80D2DD4A-79FA-1E40-B44E-8DADFAC14727}"/>
              </a:ext>
            </a:extLst>
          </p:cNvPr>
          <p:cNvSpPr>
            <a:spLocks noGrp="1"/>
          </p:cNvSpPr>
          <p:nvPr>
            <p:ph type="body" sz="quarter" idx="13" hasCustomPrompt="1"/>
          </p:nvPr>
        </p:nvSpPr>
        <p:spPr>
          <a:xfrm>
            <a:off x="404952" y="1483485"/>
            <a:ext cx="7224712" cy="740009"/>
          </a:xfrm>
          <a:prstGeom prst="rect">
            <a:avLst/>
          </a:prstGeom>
        </p:spPr>
        <p:txBody>
          <a:bodyPr lIns="0" tIns="0" rIns="0" bIns="0"/>
          <a:lstStyle>
            <a:lvl1pPr marL="0" indent="0" algn="l">
              <a:buNone/>
              <a:defRPr sz="5400" b="1" i="0">
                <a:solidFill>
                  <a:schemeClr val="bg1"/>
                </a:solidFill>
                <a:latin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algn="l"/>
            <a:r>
              <a:rPr lang="en-GB" sz="5400" dirty="0">
                <a:solidFill>
                  <a:schemeClr val="bg1"/>
                </a:solidFill>
                <a:latin typeface="Arial"/>
                <a:cs typeface="Arial"/>
              </a:rPr>
              <a:t>Insert title here</a:t>
            </a:r>
            <a:endParaRPr lang="en-GB" sz="3200" dirty="0">
              <a:solidFill>
                <a:schemeClr val="bg1"/>
              </a:solidFill>
              <a:latin typeface="Arial"/>
              <a:cs typeface="Arial"/>
            </a:endParaRPr>
          </a:p>
        </p:txBody>
      </p:sp>
      <p:sp>
        <p:nvSpPr>
          <p:cNvPr id="18" name="Title 1">
            <a:extLst>
              <a:ext uri="{FF2B5EF4-FFF2-40B4-BE49-F238E27FC236}">
                <a16:creationId xmlns:a16="http://schemas.microsoft.com/office/drawing/2014/main" id="{FC6837C5-679C-6443-BA4F-53A82047FADA}"/>
              </a:ext>
            </a:extLst>
          </p:cNvPr>
          <p:cNvSpPr txBox="1">
            <a:spLocks/>
          </p:cNvSpPr>
          <p:nvPr userDrawn="1"/>
        </p:nvSpPr>
        <p:spPr>
          <a:xfrm>
            <a:off x="481032" y="3455276"/>
            <a:ext cx="7772400" cy="1470025"/>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GB" sz="4800" dirty="0">
              <a:solidFill>
                <a:schemeClr val="bg1"/>
              </a:solidFill>
              <a:latin typeface="Arial"/>
              <a:cs typeface="Arial"/>
            </a:endParaRPr>
          </a:p>
        </p:txBody>
      </p:sp>
      <p:sp>
        <p:nvSpPr>
          <p:cNvPr id="3" name="Subtitle 2"/>
          <p:cNvSpPr>
            <a:spLocks noGrp="1"/>
          </p:cNvSpPr>
          <p:nvPr>
            <p:ph type="subTitle" idx="1"/>
          </p:nvPr>
        </p:nvSpPr>
        <p:spPr>
          <a:xfrm>
            <a:off x="404952" y="2242832"/>
            <a:ext cx="6400800" cy="481246"/>
          </a:xfrm>
          <a:prstGeom prst="rect">
            <a:avLst/>
          </a:prstGeom>
        </p:spPr>
        <p:txBody>
          <a:bodyPr lIns="0" tIns="0" rIns="0" bIns="72000"/>
          <a:lstStyle>
            <a:lvl1pPr marL="0" indent="0" algn="l">
              <a:buNone/>
              <a:defRPr sz="280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Tree>
    <p:extLst>
      <p:ext uri="{BB962C8B-B14F-4D97-AF65-F5344CB8AC3E}">
        <p14:creationId xmlns:p14="http://schemas.microsoft.com/office/powerpoint/2010/main" val="3988231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Picture Placeholder 2">
            <a:extLst>
              <a:ext uri="{FF2B5EF4-FFF2-40B4-BE49-F238E27FC236}">
                <a16:creationId xmlns:a16="http://schemas.microsoft.com/office/drawing/2014/main" id="{D7DE2D18-BC81-EE4A-977B-4D10E783A3EA}"/>
              </a:ext>
            </a:extLst>
          </p:cNvPr>
          <p:cNvSpPr>
            <a:spLocks noGrp="1"/>
          </p:cNvSpPr>
          <p:nvPr>
            <p:ph type="pic" sz="quarter" idx="20"/>
          </p:nvPr>
        </p:nvSpPr>
        <p:spPr>
          <a:xfrm>
            <a:off x="1187624" y="2204864"/>
            <a:ext cx="7560840" cy="2520280"/>
          </a:xfrm>
          <a:prstGeom prst="roundRect">
            <a:avLst>
              <a:gd name="adj" fmla="val 5241"/>
            </a:avLst>
          </a:prstGeom>
          <a:noFill/>
        </p:spPr>
        <p:txBody>
          <a:bodyPr/>
          <a:lstStyle/>
          <a:p>
            <a:endParaRPr lang="en-US"/>
          </a:p>
        </p:txBody>
      </p:sp>
      <p:pic>
        <p:nvPicPr>
          <p:cNvPr id="9" name="Picture 8">
            <a:extLst>
              <a:ext uri="{FF2B5EF4-FFF2-40B4-BE49-F238E27FC236}">
                <a16:creationId xmlns:a16="http://schemas.microsoft.com/office/drawing/2014/main" id="{C50840A3-CD3F-C34E-B6BE-2E6D09BE5884}"/>
              </a:ext>
            </a:extLst>
          </p:cNvPr>
          <p:cNvPicPr>
            <a:picLocks noChangeAspect="1"/>
          </p:cNvPicPr>
          <p:nvPr userDrawn="1"/>
        </p:nvPicPr>
        <p:blipFill>
          <a:blip r:embed="rId2"/>
          <a:stretch>
            <a:fillRect/>
          </a:stretch>
        </p:blipFill>
        <p:spPr>
          <a:xfrm>
            <a:off x="395536" y="1844824"/>
            <a:ext cx="3149600" cy="838200"/>
          </a:xfrm>
          <a:prstGeom prst="rect">
            <a:avLst/>
          </a:prstGeom>
        </p:spPr>
      </p:pic>
      <p:sp>
        <p:nvSpPr>
          <p:cNvPr id="10" name="Text Placeholder 29">
            <a:extLst>
              <a:ext uri="{FF2B5EF4-FFF2-40B4-BE49-F238E27FC236}">
                <a16:creationId xmlns:a16="http://schemas.microsoft.com/office/drawing/2014/main" id="{BA6DD170-8F86-B145-99F3-0280CB8F1F20}"/>
              </a:ext>
            </a:extLst>
          </p:cNvPr>
          <p:cNvSpPr>
            <a:spLocks noGrp="1"/>
          </p:cNvSpPr>
          <p:nvPr>
            <p:ph type="body" sz="quarter" idx="17" hasCustomPrompt="1"/>
          </p:nvPr>
        </p:nvSpPr>
        <p:spPr>
          <a:xfrm>
            <a:off x="395536" y="1844824"/>
            <a:ext cx="3149600" cy="838200"/>
          </a:xfrm>
          <a:prstGeom prst="rect">
            <a:avLst/>
          </a:prstGeom>
        </p:spPr>
        <p:txBody>
          <a:bodyPr wrap="square" lIns="0" tIns="0" rIns="0" bIns="0" anchor="ctr">
            <a:noAutofit/>
          </a:bodyPr>
          <a:lstStyle>
            <a:lvl1pPr marL="0" indent="0" algn="ctr">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1" name="Text Placeholder 29">
            <a:extLst>
              <a:ext uri="{FF2B5EF4-FFF2-40B4-BE49-F238E27FC236}">
                <a16:creationId xmlns:a16="http://schemas.microsoft.com/office/drawing/2014/main" id="{5E1F3FD4-9BDF-AB47-AE37-11E8F54847A2}"/>
              </a:ext>
            </a:extLst>
          </p:cNvPr>
          <p:cNvSpPr>
            <a:spLocks noGrp="1"/>
          </p:cNvSpPr>
          <p:nvPr>
            <p:ph type="body" sz="quarter" idx="18" hasCustomPrompt="1"/>
          </p:nvPr>
        </p:nvSpPr>
        <p:spPr>
          <a:xfrm>
            <a:off x="1209004" y="4919446"/>
            <a:ext cx="7539459" cy="792088"/>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3906841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B28C171-6827-0B4C-A4F1-48ADC8657C5F}"/>
              </a:ext>
            </a:extLst>
          </p:cNvPr>
          <p:cNvSpPr>
            <a:spLocks noGrp="1"/>
          </p:cNvSpPr>
          <p:nvPr>
            <p:ph type="pic" sz="quarter" idx="20"/>
          </p:nvPr>
        </p:nvSpPr>
        <p:spPr>
          <a:xfrm>
            <a:off x="1403648" y="2276872"/>
            <a:ext cx="1224136" cy="1440160"/>
          </a:xfrm>
          <a:prstGeom prst="roundRect">
            <a:avLst>
              <a:gd name="adj" fmla="val 5241"/>
            </a:avLst>
          </a:prstGeom>
          <a:noFill/>
        </p:spPr>
        <p:txBody>
          <a:bodyPr/>
          <a:lstStyle/>
          <a:p>
            <a:endParaRPr lang="en-US"/>
          </a:p>
        </p:txBody>
      </p:sp>
      <p:sp>
        <p:nvSpPr>
          <p:cNvPr id="4" name="Picture Placeholder 2">
            <a:extLst>
              <a:ext uri="{FF2B5EF4-FFF2-40B4-BE49-F238E27FC236}">
                <a16:creationId xmlns:a16="http://schemas.microsoft.com/office/drawing/2014/main" id="{A07BBBC8-BE0F-604F-AB6C-683C39780545}"/>
              </a:ext>
            </a:extLst>
          </p:cNvPr>
          <p:cNvSpPr>
            <a:spLocks noGrp="1"/>
          </p:cNvSpPr>
          <p:nvPr>
            <p:ph type="pic" sz="quarter" idx="21"/>
          </p:nvPr>
        </p:nvSpPr>
        <p:spPr>
          <a:xfrm>
            <a:off x="3923928" y="2276872"/>
            <a:ext cx="1224136" cy="1440160"/>
          </a:xfrm>
          <a:prstGeom prst="roundRect">
            <a:avLst>
              <a:gd name="adj" fmla="val 5241"/>
            </a:avLst>
          </a:prstGeom>
          <a:noFill/>
        </p:spPr>
        <p:txBody>
          <a:bodyPr/>
          <a:lstStyle/>
          <a:p>
            <a:endParaRPr lang="en-US"/>
          </a:p>
        </p:txBody>
      </p:sp>
      <p:sp>
        <p:nvSpPr>
          <p:cNvPr id="5" name="Picture Placeholder 2">
            <a:extLst>
              <a:ext uri="{FF2B5EF4-FFF2-40B4-BE49-F238E27FC236}">
                <a16:creationId xmlns:a16="http://schemas.microsoft.com/office/drawing/2014/main" id="{21D2F5D4-D092-534F-9679-A6D55BD7BD03}"/>
              </a:ext>
            </a:extLst>
          </p:cNvPr>
          <p:cNvSpPr>
            <a:spLocks noGrp="1"/>
          </p:cNvSpPr>
          <p:nvPr>
            <p:ph type="pic" sz="quarter" idx="22"/>
          </p:nvPr>
        </p:nvSpPr>
        <p:spPr>
          <a:xfrm>
            <a:off x="6444208" y="2276872"/>
            <a:ext cx="1224136" cy="1440160"/>
          </a:xfrm>
          <a:prstGeom prst="roundRect">
            <a:avLst>
              <a:gd name="adj" fmla="val 5241"/>
            </a:avLst>
          </a:prstGeom>
          <a:noFill/>
        </p:spPr>
        <p:txBody>
          <a:bodyPr/>
          <a:lstStyle/>
          <a:p>
            <a:endParaRPr lang="en-US"/>
          </a:p>
        </p:txBody>
      </p:sp>
      <p:cxnSp>
        <p:nvCxnSpPr>
          <p:cNvPr id="7" name="Straight Connector 6">
            <a:extLst>
              <a:ext uri="{FF2B5EF4-FFF2-40B4-BE49-F238E27FC236}">
                <a16:creationId xmlns:a16="http://schemas.microsoft.com/office/drawing/2014/main" id="{1D2922D6-8862-224C-99F3-C5F78118E234}"/>
              </a:ext>
            </a:extLst>
          </p:cNvPr>
          <p:cNvCxnSpPr>
            <a:stCxn id="3" idx="3"/>
            <a:endCxn id="4" idx="1"/>
          </p:cNvCxnSpPr>
          <p:nvPr userDrawn="1"/>
        </p:nvCxnSpPr>
        <p:spPr>
          <a:xfrm>
            <a:off x="2627784" y="2996952"/>
            <a:ext cx="1296144" cy="0"/>
          </a:xfrm>
          <a:prstGeom prst="line">
            <a:avLst/>
          </a:prstGeom>
          <a:ln w="28575">
            <a:solidFill>
              <a:srgbClr val="1689E4"/>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9A2B5FA-4FE4-B14C-945B-15882E5AD23C}"/>
              </a:ext>
            </a:extLst>
          </p:cNvPr>
          <p:cNvCxnSpPr/>
          <p:nvPr userDrawn="1"/>
        </p:nvCxnSpPr>
        <p:spPr>
          <a:xfrm>
            <a:off x="5148064" y="2996952"/>
            <a:ext cx="1296144" cy="0"/>
          </a:xfrm>
          <a:prstGeom prst="line">
            <a:avLst/>
          </a:prstGeom>
          <a:ln w="28575">
            <a:solidFill>
              <a:srgbClr val="1689E4"/>
            </a:solidFill>
          </a:ln>
        </p:spPr>
        <p:style>
          <a:lnRef idx="1">
            <a:schemeClr val="accent1"/>
          </a:lnRef>
          <a:fillRef idx="0">
            <a:schemeClr val="accent1"/>
          </a:fillRef>
          <a:effectRef idx="0">
            <a:schemeClr val="accent1"/>
          </a:effectRef>
          <a:fontRef idx="minor">
            <a:schemeClr val="tx1"/>
          </a:fontRef>
        </p:style>
      </p:cxnSp>
      <p:sp>
        <p:nvSpPr>
          <p:cNvPr id="9" name="Text Placeholder 29">
            <a:extLst>
              <a:ext uri="{FF2B5EF4-FFF2-40B4-BE49-F238E27FC236}">
                <a16:creationId xmlns:a16="http://schemas.microsoft.com/office/drawing/2014/main" id="{A216C921-FFBB-3144-8524-403572F54027}"/>
              </a:ext>
            </a:extLst>
          </p:cNvPr>
          <p:cNvSpPr>
            <a:spLocks noGrp="1"/>
          </p:cNvSpPr>
          <p:nvPr>
            <p:ph type="body" sz="quarter" idx="18" hasCustomPrompt="1"/>
          </p:nvPr>
        </p:nvSpPr>
        <p:spPr>
          <a:xfrm>
            <a:off x="827584" y="3861048"/>
            <a:ext cx="2376263" cy="2016224"/>
          </a:xfrm>
          <a:prstGeom prst="rect">
            <a:avLst/>
          </a:prstGeom>
        </p:spPr>
        <p:txBody>
          <a:bodyPr wrap="square" lIns="0" tIns="0" rIns="0" bIns="0">
            <a:noAutofit/>
          </a:bodyPr>
          <a:lstStyle>
            <a:lvl1pPr marL="0" indent="0" algn="ctr">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0" name="Text Placeholder 29">
            <a:extLst>
              <a:ext uri="{FF2B5EF4-FFF2-40B4-BE49-F238E27FC236}">
                <a16:creationId xmlns:a16="http://schemas.microsoft.com/office/drawing/2014/main" id="{B8704D6E-7BF8-934B-92AB-D3DC815E133E}"/>
              </a:ext>
            </a:extLst>
          </p:cNvPr>
          <p:cNvSpPr>
            <a:spLocks noGrp="1"/>
          </p:cNvSpPr>
          <p:nvPr>
            <p:ph type="body" sz="quarter" idx="23" hasCustomPrompt="1"/>
          </p:nvPr>
        </p:nvSpPr>
        <p:spPr>
          <a:xfrm>
            <a:off x="3373845" y="3861048"/>
            <a:ext cx="2376263" cy="2016224"/>
          </a:xfrm>
          <a:prstGeom prst="rect">
            <a:avLst/>
          </a:prstGeom>
        </p:spPr>
        <p:txBody>
          <a:bodyPr wrap="square" lIns="0" tIns="0" rIns="0" bIns="0">
            <a:noAutofit/>
          </a:bodyPr>
          <a:lstStyle>
            <a:lvl1pPr marL="0" indent="0" algn="ctr">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1" name="Text Placeholder 29">
            <a:extLst>
              <a:ext uri="{FF2B5EF4-FFF2-40B4-BE49-F238E27FC236}">
                <a16:creationId xmlns:a16="http://schemas.microsoft.com/office/drawing/2014/main" id="{E4F0D152-3BDA-F548-9EE8-CC27638C81FC}"/>
              </a:ext>
            </a:extLst>
          </p:cNvPr>
          <p:cNvSpPr>
            <a:spLocks noGrp="1"/>
          </p:cNvSpPr>
          <p:nvPr>
            <p:ph type="body" sz="quarter" idx="24" hasCustomPrompt="1"/>
          </p:nvPr>
        </p:nvSpPr>
        <p:spPr>
          <a:xfrm>
            <a:off x="5868144" y="3861048"/>
            <a:ext cx="2376263" cy="2016224"/>
          </a:xfrm>
          <a:prstGeom prst="rect">
            <a:avLst/>
          </a:prstGeom>
        </p:spPr>
        <p:txBody>
          <a:bodyPr wrap="square" lIns="0" tIns="0" rIns="0" bIns="0">
            <a:noAutofit/>
          </a:bodyPr>
          <a:lstStyle>
            <a:lvl1pPr marL="0" indent="0" algn="ctr">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24970493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0052B410-3BEA-2346-8E45-C3B8DE72DD50}"/>
              </a:ext>
            </a:extLst>
          </p:cNvPr>
          <p:cNvPicPr>
            <a:picLocks noChangeAspect="1"/>
          </p:cNvPicPr>
          <p:nvPr userDrawn="1"/>
        </p:nvPicPr>
        <p:blipFill>
          <a:blip r:embed="rId2"/>
          <a:stretch>
            <a:fillRect/>
          </a:stretch>
        </p:blipFill>
        <p:spPr>
          <a:xfrm>
            <a:off x="673960" y="1966845"/>
            <a:ext cx="3321975" cy="3897075"/>
          </a:xfrm>
          <a:prstGeom prst="rect">
            <a:avLst/>
          </a:prstGeom>
        </p:spPr>
      </p:pic>
      <p:sp>
        <p:nvSpPr>
          <p:cNvPr id="13" name="Picture Placeholder 10">
            <a:extLst>
              <a:ext uri="{FF2B5EF4-FFF2-40B4-BE49-F238E27FC236}">
                <a16:creationId xmlns:a16="http://schemas.microsoft.com/office/drawing/2014/main" id="{2335DC84-779C-B340-B833-01480C7727B8}"/>
              </a:ext>
            </a:extLst>
          </p:cNvPr>
          <p:cNvSpPr>
            <a:spLocks noGrp="1"/>
          </p:cNvSpPr>
          <p:nvPr>
            <p:ph type="pic" sz="quarter" idx="14"/>
          </p:nvPr>
        </p:nvSpPr>
        <p:spPr>
          <a:xfrm>
            <a:off x="4211961" y="1950469"/>
            <a:ext cx="4474840" cy="3913452"/>
          </a:xfrm>
          <a:prstGeom prst="roundRect">
            <a:avLst>
              <a:gd name="adj" fmla="val 4169"/>
            </a:avLst>
          </a:prstGeom>
          <a:noFill/>
          <a:ln>
            <a:noFill/>
          </a:ln>
        </p:spPr>
        <p:style>
          <a:lnRef idx="0">
            <a:scrgbClr r="0" g="0" b="0"/>
          </a:lnRef>
          <a:fillRef idx="0">
            <a:scrgbClr r="0" g="0" b="0"/>
          </a:fillRef>
          <a:effectRef idx="0">
            <a:scrgbClr r="0" g="0" b="0"/>
          </a:effectRef>
          <a:fontRef idx="minor">
            <a:schemeClr val="dk1"/>
          </a:fontRef>
        </p:style>
        <p:txBody>
          <a:bodyPr/>
          <a:lstStyle/>
          <a:p>
            <a:endParaRPr lang="en-US"/>
          </a:p>
        </p:txBody>
      </p:sp>
      <p:sp>
        <p:nvSpPr>
          <p:cNvPr id="19" name="Text Placeholder 31">
            <a:extLst>
              <a:ext uri="{FF2B5EF4-FFF2-40B4-BE49-F238E27FC236}">
                <a16:creationId xmlns:a16="http://schemas.microsoft.com/office/drawing/2014/main" id="{53123E4D-C4BF-2944-8767-5B0DF76FDD2C}"/>
              </a:ext>
            </a:extLst>
          </p:cNvPr>
          <p:cNvSpPr>
            <a:spLocks noGrp="1"/>
          </p:cNvSpPr>
          <p:nvPr>
            <p:ph type="body" sz="quarter" idx="16" hasCustomPrompt="1"/>
          </p:nvPr>
        </p:nvSpPr>
        <p:spPr>
          <a:xfrm>
            <a:off x="4211961" y="5977127"/>
            <a:ext cx="2088232" cy="187472"/>
          </a:xfrm>
          <a:prstGeom prst="rect">
            <a:avLst/>
          </a:prstGeom>
        </p:spPr>
        <p:txBody>
          <a:bodyPr lIns="0" tIns="0" rIns="0" bIns="0"/>
          <a:lstStyle>
            <a:lvl1pPr marL="0" indent="0" algn="l">
              <a:buNone/>
              <a:defRPr sz="1100" b="0" i="0">
                <a:latin typeface="Arial" panose="020B0604020202020204" pitchFamily="34" charset="0"/>
                <a:cs typeface="Arial" panose="020B0604020202020204" pitchFamily="34" charset="0"/>
              </a:defRPr>
            </a:lvl1pPr>
          </a:lstStyle>
          <a:p>
            <a:r>
              <a:rPr lang="en-US" sz="1200" dirty="0">
                <a:solidFill>
                  <a:schemeClr val="tx1">
                    <a:lumMod val="95000"/>
                    <a:lumOff val="5000"/>
                  </a:schemeClr>
                </a:solidFill>
              </a:rPr>
              <a:t>Picture name</a:t>
            </a:r>
            <a:endParaRPr lang="en-GB" sz="1200" b="1" dirty="0">
              <a:solidFill>
                <a:schemeClr val="tx1">
                  <a:lumMod val="95000"/>
                  <a:lumOff val="5000"/>
                </a:schemeClr>
              </a:solidFill>
            </a:endParaRPr>
          </a:p>
        </p:txBody>
      </p:sp>
      <p:pic>
        <p:nvPicPr>
          <p:cNvPr id="28" name="Picture 27">
            <a:extLst>
              <a:ext uri="{FF2B5EF4-FFF2-40B4-BE49-F238E27FC236}">
                <a16:creationId xmlns:a16="http://schemas.microsoft.com/office/drawing/2014/main" id="{001F8A00-5FC0-284D-AA31-CB23F48DAAA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95536" y="1764868"/>
            <a:ext cx="813468" cy="813468"/>
          </a:xfrm>
          <a:prstGeom prst="rect">
            <a:avLst/>
          </a:prstGeom>
        </p:spPr>
      </p:pic>
      <p:sp>
        <p:nvSpPr>
          <p:cNvPr id="30" name="Text Placeholder 29">
            <a:extLst>
              <a:ext uri="{FF2B5EF4-FFF2-40B4-BE49-F238E27FC236}">
                <a16:creationId xmlns:a16="http://schemas.microsoft.com/office/drawing/2014/main" id="{6E6C5F41-0FA2-5C43-8D15-D361B598AFD4}"/>
              </a:ext>
            </a:extLst>
          </p:cNvPr>
          <p:cNvSpPr>
            <a:spLocks noGrp="1"/>
          </p:cNvSpPr>
          <p:nvPr>
            <p:ph type="body" sz="quarter" idx="17" hasCustomPrompt="1"/>
          </p:nvPr>
        </p:nvSpPr>
        <p:spPr>
          <a:xfrm>
            <a:off x="1292133" y="2088749"/>
            <a:ext cx="2487779" cy="720080"/>
          </a:xfrm>
          <a:prstGeom prst="rect">
            <a:avLst/>
          </a:prstGeom>
        </p:spPr>
        <p:txBody>
          <a:bodyPr wrap="square" lIns="0" tIns="0" rIns="0" bIns="0">
            <a:noAutofit/>
          </a:bodyPr>
          <a:lstStyle>
            <a:lvl1pPr marL="0" indent="0" algn="l">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33" name="Text Placeholder 29">
            <a:extLst>
              <a:ext uri="{FF2B5EF4-FFF2-40B4-BE49-F238E27FC236}">
                <a16:creationId xmlns:a16="http://schemas.microsoft.com/office/drawing/2014/main" id="{60B00B0F-0E98-B845-B5BC-A3297CE6ECFF}"/>
              </a:ext>
            </a:extLst>
          </p:cNvPr>
          <p:cNvSpPr>
            <a:spLocks noGrp="1"/>
          </p:cNvSpPr>
          <p:nvPr>
            <p:ph type="body" sz="quarter" idx="18" hasCustomPrompt="1"/>
          </p:nvPr>
        </p:nvSpPr>
        <p:spPr>
          <a:xfrm>
            <a:off x="932093" y="3010806"/>
            <a:ext cx="2847819" cy="2650441"/>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2141548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3" name="Picture Placeholder 10">
            <a:extLst>
              <a:ext uri="{FF2B5EF4-FFF2-40B4-BE49-F238E27FC236}">
                <a16:creationId xmlns:a16="http://schemas.microsoft.com/office/drawing/2014/main" id="{2335DC84-779C-B340-B833-01480C7727B8}"/>
              </a:ext>
            </a:extLst>
          </p:cNvPr>
          <p:cNvSpPr>
            <a:spLocks noGrp="1"/>
          </p:cNvSpPr>
          <p:nvPr>
            <p:ph type="pic" sz="quarter" idx="14"/>
          </p:nvPr>
        </p:nvSpPr>
        <p:spPr>
          <a:xfrm>
            <a:off x="4211961" y="1950469"/>
            <a:ext cx="4474840" cy="3913452"/>
          </a:xfrm>
          <a:prstGeom prst="roundRect">
            <a:avLst>
              <a:gd name="adj" fmla="val 4169"/>
            </a:avLst>
          </a:prstGeom>
          <a:noFill/>
          <a:ln>
            <a:noFill/>
          </a:ln>
        </p:spPr>
        <p:style>
          <a:lnRef idx="0">
            <a:scrgbClr r="0" g="0" b="0"/>
          </a:lnRef>
          <a:fillRef idx="0">
            <a:scrgbClr r="0" g="0" b="0"/>
          </a:fillRef>
          <a:effectRef idx="0">
            <a:scrgbClr r="0" g="0" b="0"/>
          </a:effectRef>
          <a:fontRef idx="minor">
            <a:schemeClr val="dk1"/>
          </a:fontRef>
        </p:style>
        <p:txBody>
          <a:bodyPr/>
          <a:lstStyle/>
          <a:p>
            <a:endParaRPr lang="en-US"/>
          </a:p>
        </p:txBody>
      </p:sp>
      <p:sp>
        <p:nvSpPr>
          <p:cNvPr id="19" name="Text Placeholder 31">
            <a:extLst>
              <a:ext uri="{FF2B5EF4-FFF2-40B4-BE49-F238E27FC236}">
                <a16:creationId xmlns:a16="http://schemas.microsoft.com/office/drawing/2014/main" id="{53123E4D-C4BF-2944-8767-5B0DF76FDD2C}"/>
              </a:ext>
            </a:extLst>
          </p:cNvPr>
          <p:cNvSpPr>
            <a:spLocks noGrp="1"/>
          </p:cNvSpPr>
          <p:nvPr>
            <p:ph type="body" sz="quarter" idx="16" hasCustomPrompt="1"/>
          </p:nvPr>
        </p:nvSpPr>
        <p:spPr>
          <a:xfrm>
            <a:off x="4211961" y="5977127"/>
            <a:ext cx="2088232" cy="187472"/>
          </a:xfrm>
          <a:prstGeom prst="rect">
            <a:avLst/>
          </a:prstGeom>
        </p:spPr>
        <p:txBody>
          <a:bodyPr lIns="0" tIns="0" rIns="0" bIns="0"/>
          <a:lstStyle>
            <a:lvl1pPr marL="0" indent="0" algn="l">
              <a:buNone/>
              <a:defRPr sz="1100" b="0" i="0">
                <a:latin typeface="Arial" panose="020B0604020202020204" pitchFamily="34" charset="0"/>
                <a:cs typeface="Arial" panose="020B0604020202020204" pitchFamily="34" charset="0"/>
              </a:defRPr>
            </a:lvl1pPr>
          </a:lstStyle>
          <a:p>
            <a:r>
              <a:rPr lang="en-US" sz="1200" dirty="0">
                <a:solidFill>
                  <a:schemeClr val="tx1">
                    <a:lumMod val="95000"/>
                    <a:lumOff val="5000"/>
                  </a:schemeClr>
                </a:solidFill>
              </a:rPr>
              <a:t>Picture name</a:t>
            </a:r>
            <a:endParaRPr lang="en-GB" sz="1200" b="1" dirty="0">
              <a:solidFill>
                <a:schemeClr val="tx1">
                  <a:lumMod val="95000"/>
                  <a:lumOff val="5000"/>
                </a:schemeClr>
              </a:solidFill>
            </a:endParaRPr>
          </a:p>
        </p:txBody>
      </p:sp>
      <p:sp>
        <p:nvSpPr>
          <p:cNvPr id="33" name="Text Placeholder 29">
            <a:extLst>
              <a:ext uri="{FF2B5EF4-FFF2-40B4-BE49-F238E27FC236}">
                <a16:creationId xmlns:a16="http://schemas.microsoft.com/office/drawing/2014/main" id="{60B00B0F-0E98-B845-B5BC-A3297CE6ECFF}"/>
              </a:ext>
            </a:extLst>
          </p:cNvPr>
          <p:cNvSpPr>
            <a:spLocks noGrp="1"/>
          </p:cNvSpPr>
          <p:nvPr>
            <p:ph type="body" sz="quarter" idx="18" hasCustomPrompt="1"/>
          </p:nvPr>
        </p:nvSpPr>
        <p:spPr>
          <a:xfrm>
            <a:off x="395537" y="1950470"/>
            <a:ext cx="3384376" cy="3710778"/>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1872095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3" name="Rounded Rectangle 2">
            <a:extLst>
              <a:ext uri="{FF2B5EF4-FFF2-40B4-BE49-F238E27FC236}">
                <a16:creationId xmlns:a16="http://schemas.microsoft.com/office/drawing/2014/main" id="{69932948-CAC5-EC49-A3D4-E3B16C6866E4}"/>
              </a:ext>
            </a:extLst>
          </p:cNvPr>
          <p:cNvSpPr/>
          <p:nvPr userDrawn="1"/>
        </p:nvSpPr>
        <p:spPr>
          <a:xfrm>
            <a:off x="683568" y="1763824"/>
            <a:ext cx="3240000" cy="813468"/>
          </a:xfrm>
          <a:prstGeom prst="roundRect">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a:extLst>
              <a:ext uri="{FF2B5EF4-FFF2-40B4-BE49-F238E27FC236}">
                <a16:creationId xmlns:a16="http://schemas.microsoft.com/office/drawing/2014/main" id="{751365BE-0EE9-B248-BC18-2DCBDD3EC96F}"/>
              </a:ext>
            </a:extLst>
          </p:cNvPr>
          <p:cNvSpPr>
            <a:spLocks noGrp="1"/>
          </p:cNvSpPr>
          <p:nvPr>
            <p:ph type="pic" sz="quarter" idx="10"/>
          </p:nvPr>
        </p:nvSpPr>
        <p:spPr>
          <a:xfrm>
            <a:off x="0" y="620688"/>
            <a:ext cx="9144000" cy="6237312"/>
          </a:xfrm>
          <a:prstGeom prst="rect">
            <a:avLst/>
          </a:prstGeom>
          <a:noFill/>
        </p:spPr>
        <p:txBody>
          <a:bodyPr/>
          <a:lstStyle/>
          <a:p>
            <a:endParaRPr lang="en-US" dirty="0"/>
          </a:p>
        </p:txBody>
      </p:sp>
      <p:pic>
        <p:nvPicPr>
          <p:cNvPr id="10" name="Picture 9">
            <a:extLst>
              <a:ext uri="{FF2B5EF4-FFF2-40B4-BE49-F238E27FC236}">
                <a16:creationId xmlns:a16="http://schemas.microsoft.com/office/drawing/2014/main" id="{EE7E4E5E-2E15-4A43-9DD1-08B6331D9DF5}"/>
              </a:ext>
            </a:extLst>
          </p:cNvPr>
          <p:cNvPicPr>
            <a:picLocks noChangeAspect="1"/>
          </p:cNvPicPr>
          <p:nvPr userDrawn="1"/>
        </p:nvPicPr>
        <p:blipFill>
          <a:blip r:embed="rId2">
            <a:alphaModFix amt="60000"/>
          </a:blip>
          <a:stretch>
            <a:fillRect/>
          </a:stretch>
        </p:blipFill>
        <p:spPr>
          <a:xfrm>
            <a:off x="-409424" y="2697336"/>
            <a:ext cx="4333552" cy="1955800"/>
          </a:xfrm>
          <a:prstGeom prst="rect">
            <a:avLst/>
          </a:prstGeom>
        </p:spPr>
      </p:pic>
      <p:pic>
        <p:nvPicPr>
          <p:cNvPr id="16" name="Picture 15">
            <a:extLst>
              <a:ext uri="{FF2B5EF4-FFF2-40B4-BE49-F238E27FC236}">
                <a16:creationId xmlns:a16="http://schemas.microsoft.com/office/drawing/2014/main" id="{BB52A1DD-6B1D-E54D-8691-F0AB39C9F71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95536" y="1764868"/>
            <a:ext cx="813468" cy="813468"/>
          </a:xfrm>
          <a:prstGeom prst="rect">
            <a:avLst/>
          </a:prstGeom>
        </p:spPr>
      </p:pic>
      <p:sp>
        <p:nvSpPr>
          <p:cNvPr id="17" name="Text Placeholder 29">
            <a:extLst>
              <a:ext uri="{FF2B5EF4-FFF2-40B4-BE49-F238E27FC236}">
                <a16:creationId xmlns:a16="http://schemas.microsoft.com/office/drawing/2014/main" id="{C31514A5-A710-5A4A-8028-DC13FC642BAD}"/>
              </a:ext>
            </a:extLst>
          </p:cNvPr>
          <p:cNvSpPr>
            <a:spLocks noGrp="1"/>
          </p:cNvSpPr>
          <p:nvPr>
            <p:ph type="body" sz="quarter" idx="17" hasCustomPrompt="1"/>
          </p:nvPr>
        </p:nvSpPr>
        <p:spPr>
          <a:xfrm>
            <a:off x="1322676" y="2005532"/>
            <a:ext cx="2487779" cy="332139"/>
          </a:xfrm>
          <a:prstGeom prst="rect">
            <a:avLst/>
          </a:prstGeom>
        </p:spPr>
        <p:txBody>
          <a:bodyPr wrap="square" lIns="0" tIns="0" rIns="0" bIns="0">
            <a:noAutofit/>
          </a:bodyPr>
          <a:lstStyle>
            <a:lvl1pPr marL="0" indent="0" algn="l">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21" name="Text Placeholder 29">
            <a:extLst>
              <a:ext uri="{FF2B5EF4-FFF2-40B4-BE49-F238E27FC236}">
                <a16:creationId xmlns:a16="http://schemas.microsoft.com/office/drawing/2014/main" id="{AB0A97C9-D463-2845-8806-1C3407144930}"/>
              </a:ext>
            </a:extLst>
          </p:cNvPr>
          <p:cNvSpPr>
            <a:spLocks noGrp="1"/>
          </p:cNvSpPr>
          <p:nvPr>
            <p:ph type="body" sz="quarter" idx="18" hasCustomPrompt="1"/>
          </p:nvPr>
        </p:nvSpPr>
        <p:spPr>
          <a:xfrm>
            <a:off x="467544" y="3218931"/>
            <a:ext cx="3240360" cy="1434205"/>
          </a:xfrm>
          <a:prstGeom prst="rect">
            <a:avLst/>
          </a:prstGeom>
          <a:noFill/>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pic>
        <p:nvPicPr>
          <p:cNvPr id="11" name="Picture 10" descr="I'm-Possible-logo.png">
            <a:extLst>
              <a:ext uri="{FF2B5EF4-FFF2-40B4-BE49-F238E27FC236}">
                <a16:creationId xmlns:a16="http://schemas.microsoft.com/office/drawing/2014/main" id="{2F7ED77C-7665-684A-A5B2-67B2CFCBCBA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95536" y="194845"/>
            <a:ext cx="1745411" cy="386642"/>
          </a:xfrm>
          <a:prstGeom prst="rect">
            <a:avLst/>
          </a:prstGeom>
        </p:spPr>
      </p:pic>
      <p:pic>
        <p:nvPicPr>
          <p:cNvPr id="12" name="Picture 11">
            <a:extLst>
              <a:ext uri="{FF2B5EF4-FFF2-40B4-BE49-F238E27FC236}">
                <a16:creationId xmlns:a16="http://schemas.microsoft.com/office/drawing/2014/main" id="{EA9C7DEA-70B3-CC4C-B0CD-E2C26FC83A3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256" y="-165059"/>
            <a:ext cx="9144000" cy="1826263"/>
          </a:xfrm>
          <a:prstGeom prst="rect">
            <a:avLst/>
          </a:prstGeom>
        </p:spPr>
      </p:pic>
      <p:pic>
        <p:nvPicPr>
          <p:cNvPr id="13" name="Picture 12" descr="I'm-Possible-logo.png">
            <a:extLst>
              <a:ext uri="{FF2B5EF4-FFF2-40B4-BE49-F238E27FC236}">
                <a16:creationId xmlns:a16="http://schemas.microsoft.com/office/drawing/2014/main" id="{E0CE6E23-C351-194B-8251-90DE35EC42C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47936" y="347245"/>
            <a:ext cx="1745411" cy="386642"/>
          </a:xfrm>
          <a:prstGeom prst="rect">
            <a:avLst/>
          </a:prstGeom>
        </p:spPr>
      </p:pic>
      <p:grpSp>
        <p:nvGrpSpPr>
          <p:cNvPr id="2" name="Group 1">
            <a:extLst>
              <a:ext uri="{FF2B5EF4-FFF2-40B4-BE49-F238E27FC236}">
                <a16:creationId xmlns:a16="http://schemas.microsoft.com/office/drawing/2014/main" id="{438780AF-A937-FE42-ADBF-DB2A45961328}"/>
              </a:ext>
            </a:extLst>
          </p:cNvPr>
          <p:cNvGrpSpPr/>
          <p:nvPr userDrawn="1"/>
        </p:nvGrpSpPr>
        <p:grpSpPr>
          <a:xfrm>
            <a:off x="0" y="-163230"/>
            <a:ext cx="9144000" cy="1826263"/>
            <a:chOff x="0" y="-163230"/>
            <a:chExt cx="9144000" cy="1826263"/>
          </a:xfrm>
        </p:grpSpPr>
        <p:pic>
          <p:nvPicPr>
            <p:cNvPr id="14" name="Picture 13">
              <a:extLst>
                <a:ext uri="{FF2B5EF4-FFF2-40B4-BE49-F238E27FC236}">
                  <a16:creationId xmlns:a16="http://schemas.microsoft.com/office/drawing/2014/main" id="{90C01EBC-8602-924F-93C4-09C171D08E9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0" y="-163230"/>
              <a:ext cx="9144000" cy="1826263"/>
            </a:xfrm>
            <a:prstGeom prst="rect">
              <a:avLst/>
            </a:prstGeom>
          </p:spPr>
        </p:pic>
        <p:pic>
          <p:nvPicPr>
            <p:cNvPr id="15" name="Picture 14" descr="I'm-Possible-logo.png">
              <a:extLst>
                <a:ext uri="{FF2B5EF4-FFF2-40B4-BE49-F238E27FC236}">
                  <a16:creationId xmlns:a16="http://schemas.microsoft.com/office/drawing/2014/main" id="{4B47BE60-C665-1646-9914-94DD046ADA1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49192" y="349074"/>
              <a:ext cx="1745411" cy="386642"/>
            </a:xfrm>
            <a:prstGeom prst="rect">
              <a:avLst/>
            </a:prstGeom>
          </p:spPr>
        </p:pic>
      </p:grpSp>
    </p:spTree>
    <p:extLst>
      <p:ext uri="{BB962C8B-B14F-4D97-AF65-F5344CB8AC3E}">
        <p14:creationId xmlns:p14="http://schemas.microsoft.com/office/powerpoint/2010/main" val="3662668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BC3C3B5-095E-9C44-B2E8-84A9283C8D11}"/>
              </a:ext>
            </a:extLst>
          </p:cNvPr>
          <p:cNvPicPr>
            <a:picLocks noChangeAspect="1"/>
          </p:cNvPicPr>
          <p:nvPr userDrawn="1"/>
        </p:nvPicPr>
        <p:blipFill>
          <a:blip r:embed="rId2"/>
          <a:stretch>
            <a:fillRect/>
          </a:stretch>
        </p:blipFill>
        <p:spPr>
          <a:xfrm>
            <a:off x="673960" y="1966845"/>
            <a:ext cx="3321975" cy="3897075"/>
          </a:xfrm>
          <a:prstGeom prst="rect">
            <a:avLst/>
          </a:prstGeom>
        </p:spPr>
      </p:pic>
      <p:sp>
        <p:nvSpPr>
          <p:cNvPr id="13" name="Text Placeholder 29">
            <a:extLst>
              <a:ext uri="{FF2B5EF4-FFF2-40B4-BE49-F238E27FC236}">
                <a16:creationId xmlns:a16="http://schemas.microsoft.com/office/drawing/2014/main" id="{59837E2E-6B5C-7E42-8910-AC96F2BB14DD}"/>
              </a:ext>
            </a:extLst>
          </p:cNvPr>
          <p:cNvSpPr>
            <a:spLocks noGrp="1"/>
          </p:cNvSpPr>
          <p:nvPr>
            <p:ph type="body" sz="quarter" idx="17" hasCustomPrompt="1"/>
          </p:nvPr>
        </p:nvSpPr>
        <p:spPr>
          <a:xfrm>
            <a:off x="1292133" y="2088749"/>
            <a:ext cx="2487779" cy="720080"/>
          </a:xfrm>
          <a:prstGeom prst="rect">
            <a:avLst/>
          </a:prstGeom>
        </p:spPr>
        <p:txBody>
          <a:bodyPr wrap="square" lIns="0" tIns="0" rIns="0" bIns="0" anchor="ctr">
            <a:noAutofit/>
          </a:bodyPr>
          <a:lstStyle>
            <a:lvl1pPr marL="0" indent="0" algn="l">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4" name="Text Placeholder 29">
            <a:extLst>
              <a:ext uri="{FF2B5EF4-FFF2-40B4-BE49-F238E27FC236}">
                <a16:creationId xmlns:a16="http://schemas.microsoft.com/office/drawing/2014/main" id="{8A51226D-AF92-864F-BF0D-88665CAD8C7D}"/>
              </a:ext>
            </a:extLst>
          </p:cNvPr>
          <p:cNvSpPr>
            <a:spLocks noGrp="1"/>
          </p:cNvSpPr>
          <p:nvPr>
            <p:ph type="body" sz="quarter" idx="18" hasCustomPrompt="1"/>
          </p:nvPr>
        </p:nvSpPr>
        <p:spPr>
          <a:xfrm>
            <a:off x="932093" y="3010806"/>
            <a:ext cx="2847819" cy="2650441"/>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pic>
        <p:nvPicPr>
          <p:cNvPr id="17" name="Picture 16">
            <a:extLst>
              <a:ext uri="{FF2B5EF4-FFF2-40B4-BE49-F238E27FC236}">
                <a16:creationId xmlns:a16="http://schemas.microsoft.com/office/drawing/2014/main" id="{B124FE5D-81EB-3743-97DF-546BF406451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95536" y="1764868"/>
            <a:ext cx="813468" cy="813468"/>
          </a:xfrm>
          <a:prstGeom prst="rect">
            <a:avLst/>
          </a:prstGeom>
        </p:spPr>
      </p:pic>
      <p:pic>
        <p:nvPicPr>
          <p:cNvPr id="26" name="Picture 25">
            <a:extLst>
              <a:ext uri="{FF2B5EF4-FFF2-40B4-BE49-F238E27FC236}">
                <a16:creationId xmlns:a16="http://schemas.microsoft.com/office/drawing/2014/main" id="{C06934FE-A017-1E49-906D-A321A512F5A2}"/>
              </a:ext>
            </a:extLst>
          </p:cNvPr>
          <p:cNvPicPr>
            <a:picLocks noChangeAspect="1"/>
          </p:cNvPicPr>
          <p:nvPr userDrawn="1"/>
        </p:nvPicPr>
        <p:blipFill>
          <a:blip r:embed="rId2"/>
          <a:stretch>
            <a:fillRect/>
          </a:stretch>
        </p:blipFill>
        <p:spPr>
          <a:xfrm>
            <a:off x="4994441" y="1966845"/>
            <a:ext cx="3321975" cy="3897075"/>
          </a:xfrm>
          <a:prstGeom prst="rect">
            <a:avLst/>
          </a:prstGeom>
        </p:spPr>
      </p:pic>
      <p:sp>
        <p:nvSpPr>
          <p:cNvPr id="27" name="Text Placeholder 29">
            <a:extLst>
              <a:ext uri="{FF2B5EF4-FFF2-40B4-BE49-F238E27FC236}">
                <a16:creationId xmlns:a16="http://schemas.microsoft.com/office/drawing/2014/main" id="{A89F2DCC-8942-814B-8EEA-80990CCA27A1}"/>
              </a:ext>
            </a:extLst>
          </p:cNvPr>
          <p:cNvSpPr>
            <a:spLocks noGrp="1"/>
          </p:cNvSpPr>
          <p:nvPr>
            <p:ph type="body" sz="quarter" idx="19" hasCustomPrompt="1"/>
          </p:nvPr>
        </p:nvSpPr>
        <p:spPr>
          <a:xfrm>
            <a:off x="5612614" y="2088749"/>
            <a:ext cx="2487779" cy="720080"/>
          </a:xfrm>
          <a:prstGeom prst="rect">
            <a:avLst/>
          </a:prstGeom>
        </p:spPr>
        <p:txBody>
          <a:bodyPr wrap="square" lIns="0" tIns="0" rIns="0" bIns="0" anchor="ctr">
            <a:noAutofit/>
          </a:bodyPr>
          <a:lstStyle>
            <a:lvl1pPr marL="0" indent="0" algn="l">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28" name="Text Placeholder 29">
            <a:extLst>
              <a:ext uri="{FF2B5EF4-FFF2-40B4-BE49-F238E27FC236}">
                <a16:creationId xmlns:a16="http://schemas.microsoft.com/office/drawing/2014/main" id="{00CC8E5A-CC42-C846-8AB7-ED1604090377}"/>
              </a:ext>
            </a:extLst>
          </p:cNvPr>
          <p:cNvSpPr>
            <a:spLocks noGrp="1"/>
          </p:cNvSpPr>
          <p:nvPr>
            <p:ph type="body" sz="quarter" idx="20" hasCustomPrompt="1"/>
          </p:nvPr>
        </p:nvSpPr>
        <p:spPr>
          <a:xfrm>
            <a:off x="5252574" y="3010806"/>
            <a:ext cx="2847819" cy="2650441"/>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pic>
        <p:nvPicPr>
          <p:cNvPr id="29" name="Picture 28">
            <a:extLst>
              <a:ext uri="{FF2B5EF4-FFF2-40B4-BE49-F238E27FC236}">
                <a16:creationId xmlns:a16="http://schemas.microsoft.com/office/drawing/2014/main" id="{C9A0E7AA-5E72-FD40-A185-20C82CEA823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716017" y="1764868"/>
            <a:ext cx="813468" cy="813468"/>
          </a:xfrm>
          <a:prstGeom prst="rect">
            <a:avLst/>
          </a:prstGeom>
        </p:spPr>
      </p:pic>
    </p:spTree>
    <p:extLst>
      <p:ext uri="{BB962C8B-B14F-4D97-AF65-F5344CB8AC3E}">
        <p14:creationId xmlns:p14="http://schemas.microsoft.com/office/powerpoint/2010/main" val="13836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2" name="Rounded Rectangle 11">
            <a:extLst>
              <a:ext uri="{FF2B5EF4-FFF2-40B4-BE49-F238E27FC236}">
                <a16:creationId xmlns:a16="http://schemas.microsoft.com/office/drawing/2014/main" id="{E9009D76-AA94-694E-980C-D3E3B4DF850A}"/>
              </a:ext>
            </a:extLst>
          </p:cNvPr>
          <p:cNvSpPr/>
          <p:nvPr userDrawn="1"/>
        </p:nvSpPr>
        <p:spPr>
          <a:xfrm>
            <a:off x="673959" y="1992394"/>
            <a:ext cx="7448020" cy="813468"/>
          </a:xfrm>
          <a:prstGeom prst="roundRect">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a:extLst>
              <a:ext uri="{FF2B5EF4-FFF2-40B4-BE49-F238E27FC236}">
                <a16:creationId xmlns:a16="http://schemas.microsoft.com/office/drawing/2014/main" id="{D0587052-F1D5-5B41-A4C1-00997D3B3C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5536" y="1764868"/>
            <a:ext cx="813468" cy="813468"/>
          </a:xfrm>
          <a:prstGeom prst="rect">
            <a:avLst/>
          </a:prstGeom>
        </p:spPr>
      </p:pic>
    </p:spTree>
    <p:extLst>
      <p:ext uri="{BB962C8B-B14F-4D97-AF65-F5344CB8AC3E}">
        <p14:creationId xmlns:p14="http://schemas.microsoft.com/office/powerpoint/2010/main" val="23616388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713665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590E8D8E-DE1C-7142-AAD1-B706A0EFC2D8}"/>
              </a:ext>
            </a:extLst>
          </p:cNvPr>
          <p:cNvSpPr>
            <a:spLocks noGrp="1"/>
          </p:cNvSpPr>
          <p:nvPr>
            <p:ph type="pic" sz="quarter" idx="20"/>
          </p:nvPr>
        </p:nvSpPr>
        <p:spPr>
          <a:xfrm>
            <a:off x="395536" y="2348880"/>
            <a:ext cx="3888432" cy="3434662"/>
          </a:xfrm>
          <a:prstGeom prst="roundRect">
            <a:avLst>
              <a:gd name="adj" fmla="val 5241"/>
            </a:avLst>
          </a:prstGeom>
          <a:noFill/>
        </p:spPr>
        <p:txBody>
          <a:bodyPr/>
          <a:lstStyle/>
          <a:p>
            <a:endParaRPr lang="en-US"/>
          </a:p>
        </p:txBody>
      </p:sp>
      <p:pic>
        <p:nvPicPr>
          <p:cNvPr id="10" name="Picture 9">
            <a:extLst>
              <a:ext uri="{FF2B5EF4-FFF2-40B4-BE49-F238E27FC236}">
                <a16:creationId xmlns:a16="http://schemas.microsoft.com/office/drawing/2014/main" id="{7BC0EBF9-A3E5-D24A-876E-C5DC660D9718}"/>
              </a:ext>
            </a:extLst>
          </p:cNvPr>
          <p:cNvPicPr>
            <a:picLocks noChangeAspect="1"/>
          </p:cNvPicPr>
          <p:nvPr userDrawn="1"/>
        </p:nvPicPr>
        <p:blipFill>
          <a:blip r:embed="rId2"/>
          <a:stretch>
            <a:fillRect/>
          </a:stretch>
        </p:blipFill>
        <p:spPr>
          <a:xfrm rot="10800000">
            <a:off x="395536" y="1988840"/>
            <a:ext cx="3888432" cy="534986"/>
          </a:xfrm>
          <a:prstGeom prst="rect">
            <a:avLst/>
          </a:prstGeom>
        </p:spPr>
      </p:pic>
      <p:sp>
        <p:nvSpPr>
          <p:cNvPr id="12" name="Text Placeholder 29">
            <a:extLst>
              <a:ext uri="{FF2B5EF4-FFF2-40B4-BE49-F238E27FC236}">
                <a16:creationId xmlns:a16="http://schemas.microsoft.com/office/drawing/2014/main" id="{6DDECE27-8356-4644-81F4-FF4B00CC4825}"/>
              </a:ext>
            </a:extLst>
          </p:cNvPr>
          <p:cNvSpPr>
            <a:spLocks noGrp="1"/>
          </p:cNvSpPr>
          <p:nvPr>
            <p:ph type="body" sz="quarter" idx="17" hasCustomPrompt="1"/>
          </p:nvPr>
        </p:nvSpPr>
        <p:spPr>
          <a:xfrm>
            <a:off x="395536" y="2120137"/>
            <a:ext cx="3888432" cy="272391"/>
          </a:xfrm>
          <a:prstGeom prst="rect">
            <a:avLst/>
          </a:prstGeom>
        </p:spPr>
        <p:txBody>
          <a:bodyPr wrap="square" lIns="0" tIns="0" rIns="0" bIns="0">
            <a:noAutofit/>
          </a:bodyPr>
          <a:lstStyle>
            <a:lvl1pPr marL="0" indent="0" algn="ctr">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4" name="Picture Placeholder 2">
            <a:extLst>
              <a:ext uri="{FF2B5EF4-FFF2-40B4-BE49-F238E27FC236}">
                <a16:creationId xmlns:a16="http://schemas.microsoft.com/office/drawing/2014/main" id="{AB0FB073-1FC2-9F4C-8DB8-3E20D9B86DE1}"/>
              </a:ext>
            </a:extLst>
          </p:cNvPr>
          <p:cNvSpPr>
            <a:spLocks noGrp="1"/>
          </p:cNvSpPr>
          <p:nvPr>
            <p:ph type="pic" sz="quarter" idx="21"/>
          </p:nvPr>
        </p:nvSpPr>
        <p:spPr>
          <a:xfrm>
            <a:off x="4855109" y="2348880"/>
            <a:ext cx="3888432" cy="3434662"/>
          </a:xfrm>
          <a:prstGeom prst="roundRect">
            <a:avLst>
              <a:gd name="adj" fmla="val 5241"/>
            </a:avLst>
          </a:prstGeom>
          <a:noFill/>
        </p:spPr>
        <p:txBody>
          <a:bodyPr/>
          <a:lstStyle/>
          <a:p>
            <a:endParaRPr lang="en-US" dirty="0"/>
          </a:p>
        </p:txBody>
      </p:sp>
      <p:pic>
        <p:nvPicPr>
          <p:cNvPr id="15" name="Picture 14">
            <a:extLst>
              <a:ext uri="{FF2B5EF4-FFF2-40B4-BE49-F238E27FC236}">
                <a16:creationId xmlns:a16="http://schemas.microsoft.com/office/drawing/2014/main" id="{E2F91C70-4F0D-9B47-A30C-81CD48DB8AF3}"/>
              </a:ext>
            </a:extLst>
          </p:cNvPr>
          <p:cNvPicPr>
            <a:picLocks noChangeAspect="1"/>
          </p:cNvPicPr>
          <p:nvPr userDrawn="1"/>
        </p:nvPicPr>
        <p:blipFill>
          <a:blip r:embed="rId2"/>
          <a:stretch>
            <a:fillRect/>
          </a:stretch>
        </p:blipFill>
        <p:spPr>
          <a:xfrm rot="10800000">
            <a:off x="4855109" y="1981707"/>
            <a:ext cx="3888432" cy="534986"/>
          </a:xfrm>
          <a:prstGeom prst="rect">
            <a:avLst/>
          </a:prstGeom>
        </p:spPr>
      </p:pic>
      <p:sp>
        <p:nvSpPr>
          <p:cNvPr id="16" name="Text Placeholder 29">
            <a:extLst>
              <a:ext uri="{FF2B5EF4-FFF2-40B4-BE49-F238E27FC236}">
                <a16:creationId xmlns:a16="http://schemas.microsoft.com/office/drawing/2014/main" id="{B272B0EC-1166-E548-AD87-C7C3BCA71866}"/>
              </a:ext>
            </a:extLst>
          </p:cNvPr>
          <p:cNvSpPr>
            <a:spLocks noGrp="1"/>
          </p:cNvSpPr>
          <p:nvPr>
            <p:ph type="body" sz="quarter" idx="22" hasCustomPrompt="1"/>
          </p:nvPr>
        </p:nvSpPr>
        <p:spPr>
          <a:xfrm>
            <a:off x="4855109" y="2120137"/>
            <a:ext cx="3888432" cy="272391"/>
          </a:xfrm>
          <a:prstGeom prst="rect">
            <a:avLst/>
          </a:prstGeom>
        </p:spPr>
        <p:txBody>
          <a:bodyPr wrap="square" lIns="0" tIns="0" rIns="0" bIns="0">
            <a:noAutofit/>
          </a:bodyPr>
          <a:lstStyle>
            <a:lvl1pPr marL="0" indent="0" algn="ctr">
              <a:lnSpc>
                <a:spcPts val="2380"/>
              </a:lnSpc>
              <a:spcBef>
                <a:spcPts val="0"/>
              </a:spcBef>
              <a:buNone/>
              <a:defRPr sz="2000">
                <a:solidFill>
                  <a:schemeClr val="bg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Tree>
    <p:extLst>
      <p:ext uri="{BB962C8B-B14F-4D97-AF65-F5344CB8AC3E}">
        <p14:creationId xmlns:p14="http://schemas.microsoft.com/office/powerpoint/2010/main" val="37897514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47F86AAA-51C2-47DF-8CA9-046D53E0385A}" type="datetimeFigureOut">
              <a:rPr lang="en-GB" smtClean="0"/>
              <a:t>17/09/2018</a:t>
            </a:fld>
            <a:endParaRPr lang="en-GB"/>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1F08605F-CCE0-4328-8D53-923FF655045A}" type="slidenum">
              <a:rPr lang="en-GB" smtClean="0"/>
              <a:t>‹#›</a:t>
            </a:fld>
            <a:endParaRPr lang="en-GB"/>
          </a:p>
        </p:txBody>
      </p:sp>
      <p:sp>
        <p:nvSpPr>
          <p:cNvPr id="10" name="Text Placeholder 29">
            <a:extLst>
              <a:ext uri="{FF2B5EF4-FFF2-40B4-BE49-F238E27FC236}">
                <a16:creationId xmlns:a16="http://schemas.microsoft.com/office/drawing/2014/main" id="{8501366E-A92D-9240-AB7C-053B37817FF8}"/>
              </a:ext>
            </a:extLst>
          </p:cNvPr>
          <p:cNvSpPr>
            <a:spLocks noGrp="1"/>
          </p:cNvSpPr>
          <p:nvPr>
            <p:ph type="body" sz="quarter" idx="18" hasCustomPrompt="1"/>
          </p:nvPr>
        </p:nvSpPr>
        <p:spPr>
          <a:xfrm>
            <a:off x="395537" y="1950470"/>
            <a:ext cx="3384376" cy="1910578"/>
          </a:xfrm>
          <a:prstGeom prst="rect">
            <a:avLst/>
          </a:prstGeom>
        </p:spPr>
        <p:txBody>
          <a:bodyPr wrap="square" lIns="0" tIns="0" rIns="0" bIns="0">
            <a:noAutofit/>
          </a:bodyPr>
          <a:lstStyle>
            <a:lvl1pPr marL="0" indent="0" algn="l">
              <a:lnSpc>
                <a:spcPts val="2380"/>
              </a:lnSpc>
              <a:spcBef>
                <a:spcPts val="0"/>
              </a:spcBef>
              <a:buNone/>
              <a:defRPr sz="16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p:txBody>
      </p:sp>
      <p:sp>
        <p:nvSpPr>
          <p:cNvPr id="11" name="Picture Placeholder 2">
            <a:extLst>
              <a:ext uri="{FF2B5EF4-FFF2-40B4-BE49-F238E27FC236}">
                <a16:creationId xmlns:a16="http://schemas.microsoft.com/office/drawing/2014/main" id="{483B54FE-85BC-5B43-9F7E-A3EF857C29F4}"/>
              </a:ext>
            </a:extLst>
          </p:cNvPr>
          <p:cNvSpPr>
            <a:spLocks noGrp="1"/>
          </p:cNvSpPr>
          <p:nvPr>
            <p:ph type="pic" sz="quarter" idx="20"/>
          </p:nvPr>
        </p:nvSpPr>
        <p:spPr>
          <a:xfrm>
            <a:off x="395536" y="4365104"/>
            <a:ext cx="1605835" cy="1418438"/>
          </a:xfrm>
          <a:prstGeom prst="roundRect">
            <a:avLst>
              <a:gd name="adj" fmla="val 5241"/>
            </a:avLst>
          </a:prstGeom>
          <a:noFill/>
        </p:spPr>
        <p:txBody>
          <a:bodyPr/>
          <a:lstStyle/>
          <a:p>
            <a:endParaRPr lang="en-US"/>
          </a:p>
        </p:txBody>
      </p:sp>
      <p:sp>
        <p:nvSpPr>
          <p:cNvPr id="12" name="Picture Placeholder 2">
            <a:extLst>
              <a:ext uri="{FF2B5EF4-FFF2-40B4-BE49-F238E27FC236}">
                <a16:creationId xmlns:a16="http://schemas.microsoft.com/office/drawing/2014/main" id="{97F57843-E1D7-2248-B2E2-B4E26C75536C}"/>
              </a:ext>
            </a:extLst>
          </p:cNvPr>
          <p:cNvSpPr>
            <a:spLocks noGrp="1"/>
          </p:cNvSpPr>
          <p:nvPr>
            <p:ph type="pic" sz="quarter" idx="21"/>
          </p:nvPr>
        </p:nvSpPr>
        <p:spPr>
          <a:xfrm>
            <a:off x="2174078" y="4365104"/>
            <a:ext cx="1605835" cy="1418438"/>
          </a:xfrm>
          <a:prstGeom prst="roundRect">
            <a:avLst>
              <a:gd name="adj" fmla="val 5241"/>
            </a:avLst>
          </a:prstGeom>
          <a:noFill/>
        </p:spPr>
        <p:txBody>
          <a:bodyPr/>
          <a:lstStyle/>
          <a:p>
            <a:endParaRPr lang="en-US"/>
          </a:p>
        </p:txBody>
      </p:sp>
      <p:sp>
        <p:nvSpPr>
          <p:cNvPr id="13" name="Text Placeholder 29">
            <a:extLst>
              <a:ext uri="{FF2B5EF4-FFF2-40B4-BE49-F238E27FC236}">
                <a16:creationId xmlns:a16="http://schemas.microsoft.com/office/drawing/2014/main" id="{74B3AE2D-AAE9-2041-8A34-7EA2589F07BE}"/>
              </a:ext>
            </a:extLst>
          </p:cNvPr>
          <p:cNvSpPr>
            <a:spLocks noGrp="1"/>
          </p:cNvSpPr>
          <p:nvPr>
            <p:ph type="body" sz="quarter" idx="22" hasCustomPrompt="1"/>
          </p:nvPr>
        </p:nvSpPr>
        <p:spPr>
          <a:xfrm>
            <a:off x="4067944" y="1950470"/>
            <a:ext cx="4618856" cy="3833072"/>
          </a:xfrm>
          <a:prstGeom prst="rect">
            <a:avLst/>
          </a:prstGeom>
        </p:spPr>
        <p:txBody>
          <a:bodyPr wrap="square" lIns="0" tIns="0" rIns="0" bIns="0">
            <a:noAutofit/>
          </a:bodyPr>
          <a:lstStyle>
            <a:lvl1pPr marL="177800" marR="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sz="1800">
                <a:solidFill>
                  <a:schemeClr val="tx1"/>
                </a:solidFill>
                <a:latin typeface="Arial" panose="020B0604020202020204" pitchFamily="34" charset="0"/>
                <a:cs typeface="Arial" panose="020B0604020202020204" pitchFamily="34" charset="0"/>
              </a:defRPr>
            </a:lvl1pPr>
            <a:lvl2pPr marL="457200" indent="0">
              <a:buNone/>
              <a:defRPr/>
            </a:lvl2pPr>
            <a:lvl3pPr>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marL="177800" marR="0" lvl="0" indent="-177800" algn="l" defTabSz="914400" rtl="0" eaLnBrk="1" fontAlgn="auto" latinLnBrk="0" hangingPunct="1">
              <a:lnSpc>
                <a:spcPts val="2380"/>
              </a:lnSpc>
              <a:spcBef>
                <a:spcPts val="0"/>
              </a:spcBef>
              <a:spcAft>
                <a:spcPts val="0"/>
              </a:spcAft>
              <a:buClrTx/>
              <a:buSzTx/>
              <a:buFont typeface="Arial" panose="020B0604020202020204" pitchFamily="34" charset="0"/>
              <a:buChar char="•"/>
              <a:tabLst/>
              <a:defRPr/>
            </a:pPr>
            <a:r>
              <a:rPr lang="en-US" dirty="0"/>
              <a:t>Insert title here</a:t>
            </a:r>
          </a:p>
          <a:p>
            <a:pPr lvl="0"/>
            <a:endParaRPr lang="en-US" dirty="0"/>
          </a:p>
        </p:txBody>
      </p:sp>
    </p:spTree>
    <p:extLst>
      <p:ext uri="{BB962C8B-B14F-4D97-AF65-F5344CB8AC3E}">
        <p14:creationId xmlns:p14="http://schemas.microsoft.com/office/powerpoint/2010/main" val="8260835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ext Placeholder 31">
            <a:extLst>
              <a:ext uri="{FF2B5EF4-FFF2-40B4-BE49-F238E27FC236}">
                <a16:creationId xmlns:a16="http://schemas.microsoft.com/office/drawing/2014/main" id="{7159FFEF-C596-084C-A3C4-3554FCEB199F}"/>
              </a:ext>
            </a:extLst>
          </p:cNvPr>
          <p:cNvSpPr txBox="1">
            <a:spLocks/>
          </p:cNvSpPr>
          <p:nvPr userDrawn="1"/>
        </p:nvSpPr>
        <p:spPr>
          <a:xfrm>
            <a:off x="395536" y="6390484"/>
            <a:ext cx="3456384" cy="187472"/>
          </a:xfrm>
          <a:prstGeom prst="rect">
            <a:avLst/>
          </a:prstGeom>
        </p:spPr>
        <p:txBody>
          <a:bodyPr lIns="0" tIns="0" rIns="0" bIns="0"/>
          <a:lstStyle>
            <a:lvl1pPr marL="0" indent="0" algn="l" defTabSz="914400" rtl="0" eaLnBrk="1" latinLnBrk="0" hangingPunct="1">
              <a:spcBef>
                <a:spcPct val="20000"/>
              </a:spcBef>
              <a:buFont typeface="Arial" panose="020B0604020202020204" pitchFamily="34" charset="0"/>
              <a:buNone/>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sz="1200" dirty="0">
                <a:solidFill>
                  <a:schemeClr val="tx1">
                    <a:lumMod val="95000"/>
                    <a:lumOff val="5000"/>
                  </a:schemeClr>
                </a:solidFill>
              </a:rPr>
              <a:t>Theme 1 Unit 1: </a:t>
            </a:r>
            <a:r>
              <a:rPr lang="en-US" sz="1200" b="1" dirty="0">
                <a:solidFill>
                  <a:schemeClr val="tx1">
                    <a:lumMod val="95000"/>
                    <a:lumOff val="5000"/>
                  </a:schemeClr>
                </a:solidFill>
              </a:rPr>
              <a:t>The Paralympic Movement</a:t>
            </a:r>
            <a:endParaRPr lang="en-GB" sz="1200" b="1" dirty="0">
              <a:solidFill>
                <a:schemeClr val="tx1">
                  <a:lumMod val="95000"/>
                  <a:lumOff val="5000"/>
                </a:schemeClr>
              </a:solidFill>
            </a:endParaRPr>
          </a:p>
        </p:txBody>
      </p:sp>
      <p:cxnSp>
        <p:nvCxnSpPr>
          <p:cNvPr id="3" name="Straight Connector 2">
            <a:extLst>
              <a:ext uri="{FF2B5EF4-FFF2-40B4-BE49-F238E27FC236}">
                <a16:creationId xmlns:a16="http://schemas.microsoft.com/office/drawing/2014/main" id="{5E37440E-7ED5-B842-9390-BE0A6DC2E8B6}"/>
              </a:ext>
            </a:extLst>
          </p:cNvPr>
          <p:cNvCxnSpPr>
            <a:cxnSpLocks/>
          </p:cNvCxnSpPr>
          <p:nvPr userDrawn="1"/>
        </p:nvCxnSpPr>
        <p:spPr>
          <a:xfrm>
            <a:off x="395536" y="6309320"/>
            <a:ext cx="72008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914FE191-E1E3-1A4B-9D2F-F01862E7F8A0}"/>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256" y="-165059"/>
            <a:ext cx="9144000" cy="1826263"/>
          </a:xfrm>
          <a:prstGeom prst="rect">
            <a:avLst/>
          </a:prstGeom>
        </p:spPr>
      </p:pic>
      <p:pic>
        <p:nvPicPr>
          <p:cNvPr id="6" name="Picture 5" descr="I'm-Possible-logo.png">
            <a:extLst>
              <a:ext uri="{FF2B5EF4-FFF2-40B4-BE49-F238E27FC236}">
                <a16:creationId xmlns:a16="http://schemas.microsoft.com/office/drawing/2014/main" id="{CDEB051F-41E8-4B40-93F2-E8345F6DBF5E}"/>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395536" y="194845"/>
            <a:ext cx="1745411" cy="386642"/>
          </a:xfrm>
          <a:prstGeom prst="rect">
            <a:avLst/>
          </a:prstGeom>
        </p:spPr>
      </p:pic>
      <p:sp>
        <p:nvSpPr>
          <p:cNvPr id="7" name="Text Placeholder 31">
            <a:extLst>
              <a:ext uri="{FF2B5EF4-FFF2-40B4-BE49-F238E27FC236}">
                <a16:creationId xmlns:a16="http://schemas.microsoft.com/office/drawing/2014/main" id="{E7D3F248-1860-0F4B-ABA8-525D5E56BDE3}"/>
              </a:ext>
            </a:extLst>
          </p:cNvPr>
          <p:cNvSpPr txBox="1">
            <a:spLocks/>
          </p:cNvSpPr>
          <p:nvPr userDrawn="1"/>
        </p:nvSpPr>
        <p:spPr>
          <a:xfrm>
            <a:off x="4283968" y="6453336"/>
            <a:ext cx="3312368" cy="163412"/>
          </a:xfrm>
          <a:prstGeom prst="rect">
            <a:avLst/>
          </a:prstGeom>
        </p:spPr>
        <p:txBody>
          <a:bodyPr lIns="0" tIns="0" rIns="0" bIns="0"/>
          <a:lstStyle>
            <a:lvl1pPr marL="0" indent="0" algn="l" defTabSz="914400" rtl="0" eaLnBrk="1" latinLnBrk="0" hangingPunct="1">
              <a:spcBef>
                <a:spcPct val="20000"/>
              </a:spcBef>
              <a:buFont typeface="Arial" panose="020B0604020202020204" pitchFamily="34" charset="0"/>
              <a:buNone/>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en-GB" sz="700" kern="1200" dirty="0">
                <a:solidFill>
                  <a:schemeClr val="tx1">
                    <a:lumMod val="95000"/>
                    <a:lumOff val="5000"/>
                  </a:schemeClr>
                </a:solidFill>
                <a:effectLst/>
                <a:latin typeface="Arial" panose="020B0604020202020204" pitchFamily="34" charset="0"/>
                <a:ea typeface="+mn-ea"/>
                <a:cs typeface="Arial" panose="020B0604020202020204" pitchFamily="34" charset="0"/>
              </a:rPr>
              <a:t>© 2018 International Paralympic Committee – ALL RIGHTS RESERVED</a:t>
            </a:r>
          </a:p>
        </p:txBody>
      </p:sp>
      <p:pic>
        <p:nvPicPr>
          <p:cNvPr id="9" name="Picture 8">
            <a:extLst>
              <a:ext uri="{FF2B5EF4-FFF2-40B4-BE49-F238E27FC236}">
                <a16:creationId xmlns:a16="http://schemas.microsoft.com/office/drawing/2014/main" id="{C57C5910-84D9-7347-9C45-9D939FC08583}"/>
              </a:ext>
            </a:extLst>
          </p:cNvPr>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7812360" y="6115835"/>
            <a:ext cx="946250" cy="549297"/>
          </a:xfrm>
          <a:prstGeom prst="rect">
            <a:avLst/>
          </a:prstGeom>
        </p:spPr>
      </p:pic>
    </p:spTree>
    <p:extLst>
      <p:ext uri="{BB962C8B-B14F-4D97-AF65-F5344CB8AC3E}">
        <p14:creationId xmlns:p14="http://schemas.microsoft.com/office/powerpoint/2010/main" val="6166805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51" r:id="rId4"/>
    <p:sldLayoutId id="2147483652" r:id="rId5"/>
    <p:sldLayoutId id="2147483660" r:id="rId6"/>
    <p:sldLayoutId id="2147483663" r:id="rId7"/>
    <p:sldLayoutId id="2147483654" r:id="rId8"/>
    <p:sldLayoutId id="2147483655" r:id="rId9"/>
    <p:sldLayoutId id="2147483656" r:id="rId10"/>
    <p:sldLayoutId id="214748366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9F065C02-EF1B-7249-BB12-7CC6D7EA9138}"/>
              </a:ext>
            </a:extLst>
          </p:cNvPr>
          <p:cNvSpPr>
            <a:spLocks noGrp="1"/>
          </p:cNvSpPr>
          <p:nvPr>
            <p:ph type="body" sz="quarter" idx="13"/>
          </p:nvPr>
        </p:nvSpPr>
        <p:spPr>
          <a:xfrm>
            <a:off x="404952" y="1483485"/>
            <a:ext cx="7224712" cy="740009"/>
          </a:xfrm>
        </p:spPr>
        <p:txBody>
          <a:bodyPr/>
          <a:lstStyle/>
          <a:p>
            <a:r>
              <a:rPr lang="en-US" dirty="0"/>
              <a:t>The Paralympic Movement</a:t>
            </a:r>
          </a:p>
        </p:txBody>
      </p:sp>
      <p:sp>
        <p:nvSpPr>
          <p:cNvPr id="12" name="Subtitle 11">
            <a:extLst>
              <a:ext uri="{FF2B5EF4-FFF2-40B4-BE49-F238E27FC236}">
                <a16:creationId xmlns:a16="http://schemas.microsoft.com/office/drawing/2014/main" id="{D9E0F5DD-35BD-3B4E-B208-1AB73BA97BC2}"/>
              </a:ext>
            </a:extLst>
          </p:cNvPr>
          <p:cNvSpPr>
            <a:spLocks noGrp="1"/>
          </p:cNvSpPr>
          <p:nvPr>
            <p:ph type="subTitle" idx="1"/>
          </p:nvPr>
        </p:nvSpPr>
        <p:spPr>
          <a:xfrm>
            <a:off x="404952" y="3188377"/>
            <a:ext cx="6400800" cy="481246"/>
          </a:xfrm>
        </p:spPr>
        <p:txBody>
          <a:bodyPr/>
          <a:lstStyle/>
          <a:p>
            <a:r>
              <a:rPr lang="en-US" dirty="0"/>
              <a:t>Evaluation quiz</a:t>
            </a:r>
          </a:p>
        </p:txBody>
      </p:sp>
    </p:spTree>
    <p:extLst>
      <p:ext uri="{BB962C8B-B14F-4D97-AF65-F5344CB8AC3E}">
        <p14:creationId xmlns:p14="http://schemas.microsoft.com/office/powerpoint/2010/main" val="31138365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 Same Side Corner Rectangle 7">
            <a:extLst>
              <a:ext uri="{FF2B5EF4-FFF2-40B4-BE49-F238E27FC236}">
                <a16:creationId xmlns:a16="http://schemas.microsoft.com/office/drawing/2014/main" id="{2474A351-C4C5-A548-B6D2-523DB9C1D88E}"/>
              </a:ext>
            </a:extLst>
          </p:cNvPr>
          <p:cNvSpPr/>
          <p:nvPr/>
        </p:nvSpPr>
        <p:spPr>
          <a:xfrm rot="10800000">
            <a:off x="678759" y="2832119"/>
            <a:ext cx="3677216" cy="1244953"/>
          </a:xfrm>
          <a:prstGeom prst="round2SameRect">
            <a:avLst>
              <a:gd name="adj1" fmla="val 16631"/>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9" name="TextBox 8">
            <a:extLst>
              <a:ext uri="{FF2B5EF4-FFF2-40B4-BE49-F238E27FC236}">
                <a16:creationId xmlns:a16="http://schemas.microsoft.com/office/drawing/2014/main" id="{4A15D414-9C6A-2040-B4A6-D20ABC71F3B1}"/>
              </a:ext>
            </a:extLst>
          </p:cNvPr>
          <p:cNvSpPr txBox="1"/>
          <p:nvPr/>
        </p:nvSpPr>
        <p:spPr>
          <a:xfrm>
            <a:off x="1332000" y="3085913"/>
            <a:ext cx="2735944" cy="646331"/>
          </a:xfrm>
          <a:prstGeom prst="rect">
            <a:avLst/>
          </a:prstGeom>
          <a:noFill/>
        </p:spPr>
        <p:txBody>
          <a:bodyPr wrap="square" lIns="0" rtlCol="0">
            <a:spAutoFit/>
          </a:bodyPr>
          <a:lstStyle/>
          <a:p>
            <a:pPr>
              <a:spcAft>
                <a:spcPts val="2400"/>
              </a:spcAft>
            </a:pPr>
            <a:r>
              <a:rPr lang="en-GB" b="1" dirty="0">
                <a:solidFill>
                  <a:srgbClr val="0069A9"/>
                </a:solidFill>
                <a:latin typeface="Arial" panose="020B0604020202020204" pitchFamily="34" charset="0"/>
                <a:cs typeface="Arial" panose="020B0604020202020204" pitchFamily="34" charset="0"/>
              </a:rPr>
              <a:t>What is the motto of the Paralympic Movement?</a:t>
            </a:r>
          </a:p>
        </p:txBody>
      </p:sp>
      <p:sp>
        <p:nvSpPr>
          <p:cNvPr id="13" name="Round Same Side Corner Rectangle 12">
            <a:extLst>
              <a:ext uri="{FF2B5EF4-FFF2-40B4-BE49-F238E27FC236}">
                <a16:creationId xmlns:a16="http://schemas.microsoft.com/office/drawing/2014/main" id="{CD5C563C-2A2B-244B-A17D-A79859870314}"/>
              </a:ext>
            </a:extLst>
          </p:cNvPr>
          <p:cNvSpPr/>
          <p:nvPr/>
        </p:nvSpPr>
        <p:spPr>
          <a:xfrm flipH="1">
            <a:off x="678759" y="1992393"/>
            <a:ext cx="3677216" cy="839729"/>
          </a:xfrm>
          <a:prstGeom prst="round2SameRect">
            <a:avLst>
              <a:gd name="adj1" fmla="val 33666"/>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29">
            <a:extLst>
              <a:ext uri="{FF2B5EF4-FFF2-40B4-BE49-F238E27FC236}">
                <a16:creationId xmlns:a16="http://schemas.microsoft.com/office/drawing/2014/main" id="{6286160D-EF46-AE49-872E-53C6CE270BFA}"/>
              </a:ext>
            </a:extLst>
          </p:cNvPr>
          <p:cNvSpPr txBox="1">
            <a:spLocks/>
          </p:cNvSpPr>
          <p:nvPr/>
        </p:nvSpPr>
        <p:spPr>
          <a:xfrm>
            <a:off x="1332001" y="2060848"/>
            <a:ext cx="2591928" cy="771274"/>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The Paralympic Movement</a:t>
            </a:r>
          </a:p>
        </p:txBody>
      </p:sp>
      <p:pic>
        <p:nvPicPr>
          <p:cNvPr id="10" name="Picture 9">
            <a:extLst>
              <a:ext uri="{FF2B5EF4-FFF2-40B4-BE49-F238E27FC236}">
                <a16:creationId xmlns:a16="http://schemas.microsoft.com/office/drawing/2014/main" id="{746545F3-83F3-2848-B512-210B7CB9B7B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2689" r="12689"/>
          <a:stretch/>
        </p:blipFill>
        <p:spPr>
          <a:xfrm>
            <a:off x="4649177" y="1992392"/>
            <a:ext cx="4026511" cy="3597195"/>
          </a:xfrm>
          <a:prstGeom prst="roundRect">
            <a:avLst>
              <a:gd name="adj" fmla="val 8406"/>
            </a:avLst>
          </a:prstGeom>
        </p:spPr>
      </p:pic>
      <p:pic>
        <p:nvPicPr>
          <p:cNvPr id="11" name="Picture 10">
            <a:extLst>
              <a:ext uri="{FF2B5EF4-FFF2-40B4-BE49-F238E27FC236}">
                <a16:creationId xmlns:a16="http://schemas.microsoft.com/office/drawing/2014/main" id="{31DD7D07-2615-F245-A1B3-A831296A6E5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5536" y="1823444"/>
            <a:ext cx="813468" cy="813468"/>
          </a:xfrm>
          <a:prstGeom prst="rect">
            <a:avLst/>
          </a:prstGeom>
        </p:spPr>
      </p:pic>
    </p:spTree>
    <p:extLst>
      <p:ext uri="{BB962C8B-B14F-4D97-AF65-F5344CB8AC3E}">
        <p14:creationId xmlns:p14="http://schemas.microsoft.com/office/powerpoint/2010/main" val="1739237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Same Side Corner Rectangle 6">
            <a:extLst>
              <a:ext uri="{FF2B5EF4-FFF2-40B4-BE49-F238E27FC236}">
                <a16:creationId xmlns:a16="http://schemas.microsoft.com/office/drawing/2014/main" id="{EA4A232C-ECA2-B142-9BB1-9933D2CD4E48}"/>
              </a:ext>
            </a:extLst>
          </p:cNvPr>
          <p:cNvSpPr/>
          <p:nvPr/>
        </p:nvSpPr>
        <p:spPr>
          <a:xfrm rot="10800000">
            <a:off x="673276" y="2832122"/>
            <a:ext cx="4330771" cy="2613102"/>
          </a:xfrm>
          <a:prstGeom prst="round2SameRect">
            <a:avLst>
              <a:gd name="adj1" fmla="val 10254"/>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B5448EF-A45F-B748-9F07-ED9F8CCFD246}"/>
              </a:ext>
            </a:extLst>
          </p:cNvPr>
          <p:cNvSpPr txBox="1"/>
          <p:nvPr/>
        </p:nvSpPr>
        <p:spPr>
          <a:xfrm>
            <a:off x="1332000" y="3085909"/>
            <a:ext cx="3384016" cy="2092881"/>
          </a:xfrm>
          <a:prstGeom prst="rect">
            <a:avLst/>
          </a:prstGeom>
          <a:noFill/>
        </p:spPr>
        <p:txBody>
          <a:bodyPr wrap="square" lIns="0" rtlCol="0">
            <a:spAutoFit/>
          </a:bodyPr>
          <a:lstStyle/>
          <a:p>
            <a:pPr marL="342900" lvl="0" indent="-342900">
              <a:spcAft>
                <a:spcPts val="2400"/>
              </a:spcAft>
              <a:buFont typeface="+mj-lt"/>
              <a:buAutoNum type="alphaUcPeriod"/>
            </a:pPr>
            <a:r>
              <a:rPr lang="en-GB" b="1" dirty="0">
                <a:solidFill>
                  <a:srgbClr val="0069A9"/>
                </a:solidFill>
                <a:latin typeface="Arial" panose="020B0604020202020204" pitchFamily="34" charset="0"/>
                <a:cs typeface="Arial" panose="020B0604020202020204" pitchFamily="34" charset="0"/>
              </a:rPr>
              <a:t>Draw, in colour, the Paralympic symbol. </a:t>
            </a:r>
          </a:p>
          <a:p>
            <a:pPr marL="342900" lvl="0" indent="-342900">
              <a:spcAft>
                <a:spcPts val="2400"/>
              </a:spcAft>
              <a:buFont typeface="+mj-lt"/>
              <a:buAutoNum type="alphaUcPeriod"/>
            </a:pPr>
            <a:r>
              <a:rPr lang="en-GB" b="1" dirty="0">
                <a:solidFill>
                  <a:srgbClr val="0069A9"/>
                </a:solidFill>
                <a:latin typeface="Arial" panose="020B0604020202020204" pitchFamily="34" charset="0"/>
                <a:cs typeface="Arial" panose="020B0604020202020204" pitchFamily="34" charset="0"/>
              </a:rPr>
              <a:t>What is its meaning?</a:t>
            </a:r>
          </a:p>
          <a:p>
            <a:pPr marL="342900" lvl="0" indent="-342900">
              <a:spcAft>
                <a:spcPts val="2400"/>
              </a:spcAft>
              <a:buFont typeface="+mj-lt"/>
              <a:buAutoNum type="alphaUcPeriod"/>
            </a:pPr>
            <a:r>
              <a:rPr lang="en-GB" b="1" dirty="0">
                <a:solidFill>
                  <a:srgbClr val="0069A9"/>
                </a:solidFill>
                <a:latin typeface="Arial" panose="020B0604020202020204" pitchFamily="34" charset="0"/>
                <a:cs typeface="Arial" panose="020B0604020202020204" pitchFamily="34" charset="0"/>
              </a:rPr>
              <a:t>What is the significance of the colours of the symbol?</a:t>
            </a:r>
          </a:p>
        </p:txBody>
      </p:sp>
      <p:sp>
        <p:nvSpPr>
          <p:cNvPr id="13" name="Round Same Side Corner Rectangle 12">
            <a:extLst>
              <a:ext uri="{FF2B5EF4-FFF2-40B4-BE49-F238E27FC236}">
                <a16:creationId xmlns:a16="http://schemas.microsoft.com/office/drawing/2014/main" id="{60D6D98D-6094-7141-A944-9AD6B9E1BE08}"/>
              </a:ext>
            </a:extLst>
          </p:cNvPr>
          <p:cNvSpPr/>
          <p:nvPr/>
        </p:nvSpPr>
        <p:spPr>
          <a:xfrm flipH="1">
            <a:off x="678756" y="1992393"/>
            <a:ext cx="4324571" cy="839729"/>
          </a:xfrm>
          <a:prstGeom prst="round2SameRect">
            <a:avLst>
              <a:gd name="adj1" fmla="val 36388"/>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29">
            <a:extLst>
              <a:ext uri="{FF2B5EF4-FFF2-40B4-BE49-F238E27FC236}">
                <a16:creationId xmlns:a16="http://schemas.microsoft.com/office/drawing/2014/main" id="{54C7B371-A9FC-6C4E-8FD9-4AFC4259FE24}"/>
              </a:ext>
            </a:extLst>
          </p:cNvPr>
          <p:cNvSpPr txBox="1">
            <a:spLocks/>
          </p:cNvSpPr>
          <p:nvPr/>
        </p:nvSpPr>
        <p:spPr>
          <a:xfrm>
            <a:off x="1332001" y="2060848"/>
            <a:ext cx="2591928" cy="771274"/>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The Paralympic Movement</a:t>
            </a:r>
          </a:p>
        </p:txBody>
      </p:sp>
      <p:pic>
        <p:nvPicPr>
          <p:cNvPr id="4" name="Picture 3">
            <a:extLst>
              <a:ext uri="{FF2B5EF4-FFF2-40B4-BE49-F238E27FC236}">
                <a16:creationId xmlns:a16="http://schemas.microsoft.com/office/drawing/2014/main" id="{181C991C-61A8-194A-B089-D9EC1677325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7292" r="17292"/>
          <a:stretch/>
        </p:blipFill>
        <p:spPr>
          <a:xfrm>
            <a:off x="5286547" y="1991816"/>
            <a:ext cx="3389141" cy="3453408"/>
          </a:xfrm>
          <a:prstGeom prst="roundRect">
            <a:avLst>
              <a:gd name="adj" fmla="val 8798"/>
            </a:avLst>
          </a:prstGeom>
        </p:spPr>
      </p:pic>
      <p:pic>
        <p:nvPicPr>
          <p:cNvPr id="17" name="Picture 16">
            <a:extLst>
              <a:ext uri="{FF2B5EF4-FFF2-40B4-BE49-F238E27FC236}">
                <a16:creationId xmlns:a16="http://schemas.microsoft.com/office/drawing/2014/main" id="{3FB50328-1969-0549-9289-DC5B9DB31B6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5536" y="1823444"/>
            <a:ext cx="813468" cy="813468"/>
          </a:xfrm>
          <a:prstGeom prst="rect">
            <a:avLst/>
          </a:prstGeom>
        </p:spPr>
      </p:pic>
    </p:spTree>
    <p:extLst>
      <p:ext uri="{BB962C8B-B14F-4D97-AF65-F5344CB8AC3E}">
        <p14:creationId xmlns:p14="http://schemas.microsoft.com/office/powerpoint/2010/main" val="4213988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extLst>
              <a:ext uri="{FF2B5EF4-FFF2-40B4-BE49-F238E27FC236}">
                <a16:creationId xmlns:a16="http://schemas.microsoft.com/office/drawing/2014/main" id="{B4A2B8B6-3CFB-9A45-98A0-B4E76CD99265}"/>
              </a:ext>
            </a:extLst>
          </p:cNvPr>
          <p:cNvSpPr/>
          <p:nvPr/>
        </p:nvSpPr>
        <p:spPr>
          <a:xfrm rot="10800000">
            <a:off x="673279" y="2578336"/>
            <a:ext cx="5338583" cy="3010904"/>
          </a:xfrm>
          <a:prstGeom prst="round2SameRect">
            <a:avLst>
              <a:gd name="adj1" fmla="val 10254"/>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EEF39DF4-E74A-094D-ABAF-98ED811DCC39}"/>
              </a:ext>
            </a:extLst>
          </p:cNvPr>
          <p:cNvSpPr txBox="1"/>
          <p:nvPr/>
        </p:nvSpPr>
        <p:spPr>
          <a:xfrm>
            <a:off x="1332000" y="2832123"/>
            <a:ext cx="4320120" cy="2062103"/>
          </a:xfrm>
          <a:prstGeom prst="rect">
            <a:avLst/>
          </a:prstGeom>
          <a:noFill/>
        </p:spPr>
        <p:txBody>
          <a:bodyPr wrap="square" lIns="0" rtlCol="0">
            <a:spAutoFit/>
          </a:bodyPr>
          <a:lstStyle/>
          <a:p>
            <a:pPr>
              <a:spcAft>
                <a:spcPts val="2400"/>
              </a:spcAft>
            </a:pPr>
            <a:r>
              <a:rPr lang="en-GB" b="1" i="1" dirty="0">
                <a:solidFill>
                  <a:srgbClr val="0069A9"/>
                </a:solidFill>
                <a:latin typeface="Arial" panose="020B0604020202020204" pitchFamily="34" charset="0"/>
                <a:cs typeface="Arial" panose="020B0604020202020204" pitchFamily="34" charset="0"/>
              </a:rPr>
              <a:t>‘Through their great sporting performances, Para athletes are spreading a message of respect and equal opportunities for all individuals’.</a:t>
            </a:r>
          </a:p>
          <a:p>
            <a:pPr>
              <a:spcAft>
                <a:spcPts val="2400"/>
              </a:spcAft>
            </a:pPr>
            <a:r>
              <a:rPr lang="en-GB" dirty="0">
                <a:latin typeface="Arial" panose="020B0604020202020204" pitchFamily="34" charset="0"/>
                <a:cs typeface="Arial" panose="020B0604020202020204" pitchFamily="34" charset="0"/>
              </a:rPr>
              <a:t>Present your thoughts on this statement to the rest of the class.</a:t>
            </a:r>
          </a:p>
        </p:txBody>
      </p:sp>
      <p:sp>
        <p:nvSpPr>
          <p:cNvPr id="12" name="Round Same Side Corner Rectangle 11">
            <a:extLst>
              <a:ext uri="{FF2B5EF4-FFF2-40B4-BE49-F238E27FC236}">
                <a16:creationId xmlns:a16="http://schemas.microsoft.com/office/drawing/2014/main" id="{C6609248-2D24-0D44-A43B-90C104F71B19}"/>
              </a:ext>
            </a:extLst>
          </p:cNvPr>
          <p:cNvSpPr/>
          <p:nvPr/>
        </p:nvSpPr>
        <p:spPr>
          <a:xfrm flipH="1">
            <a:off x="678762" y="1992394"/>
            <a:ext cx="5338583" cy="585942"/>
          </a:xfrm>
          <a:prstGeom prst="round2SameRect">
            <a:avLst>
              <a:gd name="adj1" fmla="val 48654"/>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29">
            <a:extLst>
              <a:ext uri="{FF2B5EF4-FFF2-40B4-BE49-F238E27FC236}">
                <a16:creationId xmlns:a16="http://schemas.microsoft.com/office/drawing/2014/main" id="{DE22F815-9D95-EC4F-A38B-49B42784BBB4}"/>
              </a:ext>
            </a:extLst>
          </p:cNvPr>
          <p:cNvSpPr txBox="1">
            <a:spLocks/>
          </p:cNvSpPr>
          <p:nvPr/>
        </p:nvSpPr>
        <p:spPr>
          <a:xfrm>
            <a:off x="1332000" y="2060848"/>
            <a:ext cx="4392127"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The Paralympic Movement</a:t>
            </a:r>
          </a:p>
        </p:txBody>
      </p:sp>
      <p:pic>
        <p:nvPicPr>
          <p:cNvPr id="17" name="Picture 16">
            <a:extLst>
              <a:ext uri="{FF2B5EF4-FFF2-40B4-BE49-F238E27FC236}">
                <a16:creationId xmlns:a16="http://schemas.microsoft.com/office/drawing/2014/main" id="{D87643A7-C1F7-FF4E-B5DA-7D47D834C19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8" r="18"/>
          <a:stretch/>
        </p:blipFill>
        <p:spPr>
          <a:xfrm>
            <a:off x="6371432" y="1992394"/>
            <a:ext cx="2304256" cy="3605094"/>
          </a:xfrm>
          <a:prstGeom prst="roundRect">
            <a:avLst>
              <a:gd name="adj" fmla="val 13029"/>
            </a:avLst>
          </a:prstGeom>
        </p:spPr>
      </p:pic>
      <p:pic>
        <p:nvPicPr>
          <p:cNvPr id="19" name="Picture 18">
            <a:extLst>
              <a:ext uri="{FF2B5EF4-FFF2-40B4-BE49-F238E27FC236}">
                <a16:creationId xmlns:a16="http://schemas.microsoft.com/office/drawing/2014/main" id="{711A3183-C1CF-7541-B5ED-24DB2FBB2F0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5536" y="1823444"/>
            <a:ext cx="813468" cy="813468"/>
          </a:xfrm>
          <a:prstGeom prst="rect">
            <a:avLst/>
          </a:prstGeom>
        </p:spPr>
      </p:pic>
    </p:spTree>
    <p:extLst>
      <p:ext uri="{BB962C8B-B14F-4D97-AF65-F5344CB8AC3E}">
        <p14:creationId xmlns:p14="http://schemas.microsoft.com/office/powerpoint/2010/main" val="1452369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 Same Side Corner Rectangle 7">
            <a:extLst>
              <a:ext uri="{FF2B5EF4-FFF2-40B4-BE49-F238E27FC236}">
                <a16:creationId xmlns:a16="http://schemas.microsoft.com/office/drawing/2014/main" id="{2474A351-C4C5-A548-B6D2-523DB9C1D88E}"/>
              </a:ext>
            </a:extLst>
          </p:cNvPr>
          <p:cNvSpPr/>
          <p:nvPr/>
        </p:nvSpPr>
        <p:spPr>
          <a:xfrm rot="10800000">
            <a:off x="678759" y="2832117"/>
            <a:ext cx="3317177" cy="1172946"/>
          </a:xfrm>
          <a:prstGeom prst="round2SameRect">
            <a:avLst>
              <a:gd name="adj1" fmla="val 25726"/>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A15D414-9C6A-2040-B4A6-D20ABC71F3B1}"/>
              </a:ext>
            </a:extLst>
          </p:cNvPr>
          <p:cNvSpPr txBox="1"/>
          <p:nvPr/>
        </p:nvSpPr>
        <p:spPr>
          <a:xfrm>
            <a:off x="1332000" y="3085913"/>
            <a:ext cx="2663936" cy="646331"/>
          </a:xfrm>
          <a:prstGeom prst="rect">
            <a:avLst/>
          </a:prstGeom>
          <a:noFill/>
        </p:spPr>
        <p:txBody>
          <a:bodyPr wrap="square" lIns="0" rtlCol="0">
            <a:spAutoFit/>
          </a:bodyPr>
          <a:lstStyle/>
          <a:p>
            <a:pPr>
              <a:spcAft>
                <a:spcPts val="2400"/>
              </a:spcAft>
            </a:pPr>
            <a:r>
              <a:rPr lang="en-GB" b="1" dirty="0">
                <a:solidFill>
                  <a:srgbClr val="0069A9"/>
                </a:solidFill>
                <a:latin typeface="Arial" panose="020B0604020202020204" pitchFamily="34" charset="0"/>
                <a:cs typeface="Arial" panose="020B0604020202020204" pitchFamily="34" charset="0"/>
              </a:rPr>
              <a:t>Define the term </a:t>
            </a:r>
            <a:br>
              <a:rPr lang="en-GB" b="1" dirty="0">
                <a:solidFill>
                  <a:srgbClr val="0069A9"/>
                </a:solidFill>
                <a:latin typeface="Arial" panose="020B0604020202020204" pitchFamily="34" charset="0"/>
                <a:cs typeface="Arial" panose="020B0604020202020204" pitchFamily="34" charset="0"/>
              </a:rPr>
            </a:br>
            <a:r>
              <a:rPr lang="en-GB" b="1" dirty="0">
                <a:solidFill>
                  <a:srgbClr val="0069A9"/>
                </a:solidFill>
                <a:latin typeface="Arial" panose="020B0604020202020204" pitchFamily="34" charset="0"/>
                <a:cs typeface="Arial" panose="020B0604020202020204" pitchFamily="34" charset="0"/>
              </a:rPr>
              <a:t>‘Para sport’.</a:t>
            </a:r>
          </a:p>
        </p:txBody>
      </p:sp>
      <p:sp>
        <p:nvSpPr>
          <p:cNvPr id="13" name="Round Same Side Corner Rectangle 12">
            <a:extLst>
              <a:ext uri="{FF2B5EF4-FFF2-40B4-BE49-F238E27FC236}">
                <a16:creationId xmlns:a16="http://schemas.microsoft.com/office/drawing/2014/main" id="{CD5C563C-2A2B-244B-A17D-A79859870314}"/>
              </a:ext>
            </a:extLst>
          </p:cNvPr>
          <p:cNvSpPr/>
          <p:nvPr/>
        </p:nvSpPr>
        <p:spPr>
          <a:xfrm flipH="1">
            <a:off x="678759" y="1992393"/>
            <a:ext cx="3317177" cy="839729"/>
          </a:xfrm>
          <a:prstGeom prst="round2SameRect">
            <a:avLst>
              <a:gd name="adj1" fmla="val 36388"/>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29">
            <a:extLst>
              <a:ext uri="{FF2B5EF4-FFF2-40B4-BE49-F238E27FC236}">
                <a16:creationId xmlns:a16="http://schemas.microsoft.com/office/drawing/2014/main" id="{6286160D-EF46-AE49-872E-53C6CE270BFA}"/>
              </a:ext>
            </a:extLst>
          </p:cNvPr>
          <p:cNvSpPr txBox="1">
            <a:spLocks/>
          </p:cNvSpPr>
          <p:nvPr/>
        </p:nvSpPr>
        <p:spPr>
          <a:xfrm>
            <a:off x="1332001" y="2060848"/>
            <a:ext cx="2591928" cy="771274"/>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The Paralympic Movement</a:t>
            </a:r>
          </a:p>
        </p:txBody>
      </p:sp>
      <p:pic>
        <p:nvPicPr>
          <p:cNvPr id="3" name="Picture 2">
            <a:extLst>
              <a:ext uri="{FF2B5EF4-FFF2-40B4-BE49-F238E27FC236}">
                <a16:creationId xmlns:a16="http://schemas.microsoft.com/office/drawing/2014/main" id="{7E6CA8A6-3974-5346-9172-12C2F612143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317" r="18845"/>
          <a:stretch/>
        </p:blipFill>
        <p:spPr>
          <a:xfrm>
            <a:off x="4279159" y="1992392"/>
            <a:ext cx="4396529" cy="3597195"/>
          </a:xfrm>
          <a:prstGeom prst="roundRect">
            <a:avLst>
              <a:gd name="adj" fmla="val 8194"/>
            </a:avLst>
          </a:prstGeom>
        </p:spPr>
      </p:pic>
      <p:pic>
        <p:nvPicPr>
          <p:cNvPr id="11" name="Picture 10">
            <a:extLst>
              <a:ext uri="{FF2B5EF4-FFF2-40B4-BE49-F238E27FC236}">
                <a16:creationId xmlns:a16="http://schemas.microsoft.com/office/drawing/2014/main" id="{FA4436A5-8817-C64B-B8CF-CD04AFA695B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5536" y="1823444"/>
            <a:ext cx="813468" cy="813468"/>
          </a:xfrm>
          <a:prstGeom prst="rect">
            <a:avLst/>
          </a:prstGeom>
        </p:spPr>
      </p:pic>
    </p:spTree>
    <p:extLst>
      <p:ext uri="{BB962C8B-B14F-4D97-AF65-F5344CB8AC3E}">
        <p14:creationId xmlns:p14="http://schemas.microsoft.com/office/powerpoint/2010/main" val="6869323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a:extLst>
              <a:ext uri="{FF2B5EF4-FFF2-40B4-BE49-F238E27FC236}">
                <a16:creationId xmlns:a16="http://schemas.microsoft.com/office/drawing/2014/main" id="{4DE14E34-8EFE-DF45-9993-83B41060CCA8}"/>
              </a:ext>
            </a:extLst>
          </p:cNvPr>
          <p:cNvSpPr/>
          <p:nvPr/>
        </p:nvSpPr>
        <p:spPr>
          <a:xfrm rot="10800000">
            <a:off x="678763" y="2578336"/>
            <a:ext cx="4901299" cy="1282712"/>
          </a:xfrm>
          <a:prstGeom prst="round2SameRect">
            <a:avLst>
              <a:gd name="adj1" fmla="val 24193"/>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0C8346D-5BE4-E644-B244-92ADBE5FD6DF}"/>
              </a:ext>
            </a:extLst>
          </p:cNvPr>
          <p:cNvSpPr txBox="1"/>
          <p:nvPr/>
        </p:nvSpPr>
        <p:spPr>
          <a:xfrm>
            <a:off x="1332000" y="2832123"/>
            <a:ext cx="3744056" cy="646331"/>
          </a:xfrm>
          <a:prstGeom prst="rect">
            <a:avLst/>
          </a:prstGeom>
          <a:noFill/>
        </p:spPr>
        <p:txBody>
          <a:bodyPr wrap="square" lIns="0" rtlCol="0">
            <a:spAutoFit/>
          </a:bodyPr>
          <a:lstStyle/>
          <a:p>
            <a:pPr>
              <a:spcAft>
                <a:spcPts val="2400"/>
              </a:spcAft>
            </a:pPr>
            <a:r>
              <a:rPr lang="en-GB" b="1" dirty="0">
                <a:solidFill>
                  <a:srgbClr val="0069A9"/>
                </a:solidFill>
                <a:latin typeface="Arial" panose="020B0604020202020204" pitchFamily="34" charset="0"/>
                <a:cs typeface="Arial" panose="020B0604020202020204" pitchFamily="34" charset="0"/>
              </a:rPr>
              <a:t>What is the difference between a Para athlete and a Paralympian?</a:t>
            </a:r>
          </a:p>
        </p:txBody>
      </p:sp>
      <p:sp>
        <p:nvSpPr>
          <p:cNvPr id="17" name="Round Same Side Corner Rectangle 16">
            <a:extLst>
              <a:ext uri="{FF2B5EF4-FFF2-40B4-BE49-F238E27FC236}">
                <a16:creationId xmlns:a16="http://schemas.microsoft.com/office/drawing/2014/main" id="{2EF78D26-9607-9D4D-A2D3-583CE6913321}"/>
              </a:ext>
            </a:extLst>
          </p:cNvPr>
          <p:cNvSpPr/>
          <p:nvPr/>
        </p:nvSpPr>
        <p:spPr>
          <a:xfrm flipH="1">
            <a:off x="678763" y="1992394"/>
            <a:ext cx="4901299" cy="585942"/>
          </a:xfrm>
          <a:prstGeom prst="round2SameRect">
            <a:avLst>
              <a:gd name="adj1" fmla="val 49623"/>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9">
            <a:extLst>
              <a:ext uri="{FF2B5EF4-FFF2-40B4-BE49-F238E27FC236}">
                <a16:creationId xmlns:a16="http://schemas.microsoft.com/office/drawing/2014/main" id="{3EA842C2-6E77-2246-8A8E-CFB283734DB8}"/>
              </a:ext>
            </a:extLst>
          </p:cNvPr>
          <p:cNvSpPr txBox="1">
            <a:spLocks/>
          </p:cNvSpPr>
          <p:nvPr/>
        </p:nvSpPr>
        <p:spPr>
          <a:xfrm>
            <a:off x="1332000" y="2060848"/>
            <a:ext cx="4038583"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The Paralympic Movement</a:t>
            </a:r>
          </a:p>
        </p:txBody>
      </p:sp>
      <p:pic>
        <p:nvPicPr>
          <p:cNvPr id="6" name="Picture 5">
            <a:extLst>
              <a:ext uri="{FF2B5EF4-FFF2-40B4-BE49-F238E27FC236}">
                <a16:creationId xmlns:a16="http://schemas.microsoft.com/office/drawing/2014/main" id="{61A03182-1508-9842-8262-CAECF6C9056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2719" r="8723"/>
          <a:stretch/>
        </p:blipFill>
        <p:spPr>
          <a:xfrm>
            <a:off x="5863288" y="1992394"/>
            <a:ext cx="2810148" cy="2736483"/>
          </a:xfrm>
          <a:prstGeom prst="roundRect">
            <a:avLst>
              <a:gd name="adj" fmla="val 11231"/>
            </a:avLst>
          </a:prstGeom>
        </p:spPr>
      </p:pic>
      <p:pic>
        <p:nvPicPr>
          <p:cNvPr id="12" name="Picture 11">
            <a:extLst>
              <a:ext uri="{FF2B5EF4-FFF2-40B4-BE49-F238E27FC236}">
                <a16:creationId xmlns:a16="http://schemas.microsoft.com/office/drawing/2014/main" id="{FC370F84-036C-F34D-90C5-E38CEC65931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5536" y="1823444"/>
            <a:ext cx="813468" cy="813468"/>
          </a:xfrm>
          <a:prstGeom prst="rect">
            <a:avLst/>
          </a:prstGeom>
        </p:spPr>
      </p:pic>
    </p:spTree>
    <p:extLst>
      <p:ext uri="{BB962C8B-B14F-4D97-AF65-F5344CB8AC3E}">
        <p14:creationId xmlns:p14="http://schemas.microsoft.com/office/powerpoint/2010/main" val="20243151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 Same Side Corner Rectangle 7">
            <a:extLst>
              <a:ext uri="{FF2B5EF4-FFF2-40B4-BE49-F238E27FC236}">
                <a16:creationId xmlns:a16="http://schemas.microsoft.com/office/drawing/2014/main" id="{AD9AF0D9-E275-6946-98BE-AE01D8C4AB8A}"/>
              </a:ext>
            </a:extLst>
          </p:cNvPr>
          <p:cNvSpPr/>
          <p:nvPr/>
        </p:nvSpPr>
        <p:spPr>
          <a:xfrm rot="10800000">
            <a:off x="673275" y="2578335"/>
            <a:ext cx="7786511" cy="3356527"/>
          </a:xfrm>
          <a:prstGeom prst="round2SameRect">
            <a:avLst>
              <a:gd name="adj1" fmla="val 10631"/>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9E0DB7A1-EE57-CE41-9D76-D545CF035A70}"/>
              </a:ext>
            </a:extLst>
          </p:cNvPr>
          <p:cNvSpPr txBox="1"/>
          <p:nvPr/>
        </p:nvSpPr>
        <p:spPr>
          <a:xfrm>
            <a:off x="1332000" y="2832123"/>
            <a:ext cx="6696384" cy="954107"/>
          </a:xfrm>
          <a:prstGeom prst="rect">
            <a:avLst/>
          </a:prstGeom>
          <a:noFill/>
        </p:spPr>
        <p:txBody>
          <a:bodyPr wrap="square" lIns="0" rtlCol="0">
            <a:spAutoFit/>
          </a:bodyPr>
          <a:lstStyle/>
          <a:p>
            <a:pPr lvl="0">
              <a:spcAft>
                <a:spcPts val="2400"/>
              </a:spcAft>
            </a:pPr>
            <a:r>
              <a:rPr lang="en-GB" b="1" dirty="0">
                <a:solidFill>
                  <a:srgbClr val="0069A9"/>
                </a:solidFill>
                <a:latin typeface="Arial" panose="020B0604020202020204" pitchFamily="34" charset="0"/>
                <a:cs typeface="Arial" panose="020B0604020202020204" pitchFamily="34" charset="0"/>
              </a:rPr>
              <a:t>Complete the timeline</a:t>
            </a:r>
          </a:p>
          <a:p>
            <a:pPr lvl="0">
              <a:spcAft>
                <a:spcPts val="2400"/>
              </a:spcAft>
            </a:pPr>
            <a:r>
              <a:rPr lang="en-GB" b="1" dirty="0">
                <a:solidFill>
                  <a:prstClr val="black"/>
                </a:solidFill>
                <a:latin typeface="Arial" panose="020B0604020202020204" pitchFamily="34" charset="0"/>
                <a:cs typeface="Arial" panose="020B0604020202020204" pitchFamily="34" charset="0"/>
              </a:rPr>
              <a:t>Paralympic Games through the years</a:t>
            </a:r>
          </a:p>
        </p:txBody>
      </p:sp>
      <p:sp>
        <p:nvSpPr>
          <p:cNvPr id="9" name="Round Same Side Corner Rectangle 8">
            <a:extLst>
              <a:ext uri="{FF2B5EF4-FFF2-40B4-BE49-F238E27FC236}">
                <a16:creationId xmlns:a16="http://schemas.microsoft.com/office/drawing/2014/main" id="{93DB7638-40B5-BA4B-9114-D40482AC4225}"/>
              </a:ext>
            </a:extLst>
          </p:cNvPr>
          <p:cNvSpPr/>
          <p:nvPr/>
        </p:nvSpPr>
        <p:spPr>
          <a:xfrm flipH="1">
            <a:off x="678759" y="1992394"/>
            <a:ext cx="7777263" cy="585942"/>
          </a:xfrm>
          <a:prstGeom prst="round2SameRect">
            <a:avLst>
              <a:gd name="adj1" fmla="val 50000"/>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29">
            <a:extLst>
              <a:ext uri="{FF2B5EF4-FFF2-40B4-BE49-F238E27FC236}">
                <a16:creationId xmlns:a16="http://schemas.microsoft.com/office/drawing/2014/main" id="{32982CEF-700B-7B42-B73D-7FAA7F820873}"/>
              </a:ext>
            </a:extLst>
          </p:cNvPr>
          <p:cNvSpPr txBox="1">
            <a:spLocks/>
          </p:cNvSpPr>
          <p:nvPr/>
        </p:nvSpPr>
        <p:spPr>
          <a:xfrm>
            <a:off x="1332001" y="2060848"/>
            <a:ext cx="3877782"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The Paralympic Movement</a:t>
            </a:r>
          </a:p>
        </p:txBody>
      </p:sp>
      <p:sp>
        <p:nvSpPr>
          <p:cNvPr id="13" name="TextBox 12">
            <a:extLst>
              <a:ext uri="{FF2B5EF4-FFF2-40B4-BE49-F238E27FC236}">
                <a16:creationId xmlns:a16="http://schemas.microsoft.com/office/drawing/2014/main" id="{86205622-AD54-984B-BB3A-03FCEBAA91E6}"/>
              </a:ext>
            </a:extLst>
          </p:cNvPr>
          <p:cNvSpPr txBox="1"/>
          <p:nvPr/>
        </p:nvSpPr>
        <p:spPr>
          <a:xfrm>
            <a:off x="1332000" y="4031853"/>
            <a:ext cx="935744" cy="369332"/>
          </a:xfrm>
          <a:prstGeom prst="rect">
            <a:avLst/>
          </a:prstGeom>
          <a:noFill/>
        </p:spPr>
        <p:txBody>
          <a:bodyPr wrap="square" lIns="0" rtlCol="0">
            <a:spAutoFit/>
          </a:bodyPr>
          <a:lstStyle/>
          <a:p>
            <a:pPr>
              <a:spcAft>
                <a:spcPts val="2400"/>
              </a:spcAft>
            </a:pPr>
            <a:r>
              <a:rPr lang="en-GB" dirty="0">
                <a:latin typeface="Arial" panose="020B0604020202020204" pitchFamily="34" charset="0"/>
                <a:cs typeface="Arial" panose="020B0604020202020204" pitchFamily="34" charset="0"/>
              </a:rPr>
              <a:t>Date</a:t>
            </a:r>
          </a:p>
        </p:txBody>
      </p:sp>
      <p:sp>
        <p:nvSpPr>
          <p:cNvPr id="17" name="TextBox 16">
            <a:extLst>
              <a:ext uri="{FF2B5EF4-FFF2-40B4-BE49-F238E27FC236}">
                <a16:creationId xmlns:a16="http://schemas.microsoft.com/office/drawing/2014/main" id="{EE600182-71F8-824F-8840-63709908F6A5}"/>
              </a:ext>
            </a:extLst>
          </p:cNvPr>
          <p:cNvSpPr txBox="1"/>
          <p:nvPr/>
        </p:nvSpPr>
        <p:spPr>
          <a:xfrm flipH="1">
            <a:off x="6804248" y="4031853"/>
            <a:ext cx="996814" cy="369332"/>
          </a:xfrm>
          <a:prstGeom prst="rect">
            <a:avLst/>
          </a:prstGeom>
          <a:noFill/>
        </p:spPr>
        <p:txBody>
          <a:bodyPr wrap="square" lIns="90000" rtlCol="0">
            <a:spAutoFit/>
          </a:bodyPr>
          <a:lstStyle/>
          <a:p>
            <a:pPr algn="ctr">
              <a:spcAft>
                <a:spcPts val="2400"/>
              </a:spcAft>
            </a:pPr>
            <a:r>
              <a:rPr lang="en-GB" dirty="0">
                <a:latin typeface="Arial" panose="020B0604020202020204" pitchFamily="34" charset="0"/>
                <a:cs typeface="Arial" panose="020B0604020202020204" pitchFamily="34" charset="0"/>
              </a:rPr>
              <a:t>2012</a:t>
            </a:r>
          </a:p>
        </p:txBody>
      </p:sp>
      <p:sp>
        <p:nvSpPr>
          <p:cNvPr id="22" name="TextBox 21">
            <a:extLst>
              <a:ext uri="{FF2B5EF4-FFF2-40B4-BE49-F238E27FC236}">
                <a16:creationId xmlns:a16="http://schemas.microsoft.com/office/drawing/2014/main" id="{CF477FBE-8932-5944-B4C5-5ADC5C3E489B}"/>
              </a:ext>
            </a:extLst>
          </p:cNvPr>
          <p:cNvSpPr txBox="1"/>
          <p:nvPr/>
        </p:nvSpPr>
        <p:spPr>
          <a:xfrm flipH="1">
            <a:off x="2654259" y="4031853"/>
            <a:ext cx="996814" cy="369332"/>
          </a:xfrm>
          <a:prstGeom prst="rect">
            <a:avLst/>
          </a:prstGeom>
          <a:noFill/>
        </p:spPr>
        <p:txBody>
          <a:bodyPr wrap="square" lIns="90000" rtlCol="0">
            <a:spAutoFit/>
          </a:bodyPr>
          <a:lstStyle/>
          <a:p>
            <a:pPr algn="ctr">
              <a:spcAft>
                <a:spcPts val="2400"/>
              </a:spcAft>
            </a:pPr>
            <a:r>
              <a:rPr lang="en-GB" dirty="0">
                <a:latin typeface="Arial" panose="020B0604020202020204" pitchFamily="34" charset="0"/>
                <a:cs typeface="Arial" panose="020B0604020202020204" pitchFamily="34" charset="0"/>
              </a:rPr>
              <a:t>1960</a:t>
            </a:r>
          </a:p>
        </p:txBody>
      </p:sp>
      <p:sp>
        <p:nvSpPr>
          <p:cNvPr id="23" name="TextBox 22">
            <a:extLst>
              <a:ext uri="{FF2B5EF4-FFF2-40B4-BE49-F238E27FC236}">
                <a16:creationId xmlns:a16="http://schemas.microsoft.com/office/drawing/2014/main" id="{93998AB6-E097-9C4D-BA80-B8AA5EC90C83}"/>
              </a:ext>
            </a:extLst>
          </p:cNvPr>
          <p:cNvSpPr txBox="1"/>
          <p:nvPr/>
        </p:nvSpPr>
        <p:spPr>
          <a:xfrm flipH="1">
            <a:off x="4037588" y="4062631"/>
            <a:ext cx="996814" cy="307777"/>
          </a:xfrm>
          <a:prstGeom prst="rect">
            <a:avLst/>
          </a:prstGeom>
          <a:noFill/>
        </p:spPr>
        <p:txBody>
          <a:bodyPr wrap="square" lIns="90000" rtlCol="0">
            <a:spAutoFit/>
          </a:bodyPr>
          <a:lstStyle/>
          <a:p>
            <a:pPr algn="ctr">
              <a:spcAft>
                <a:spcPts val="2400"/>
              </a:spcAft>
            </a:pPr>
            <a:r>
              <a:rPr lang="en-GB" sz="1400" b="1" dirty="0">
                <a:solidFill>
                  <a:srgbClr val="0069A9"/>
                </a:solidFill>
                <a:latin typeface="Arial" panose="020B0604020202020204" pitchFamily="34" charset="0"/>
                <a:cs typeface="Arial" panose="020B0604020202020204" pitchFamily="34" charset="0"/>
              </a:rPr>
              <a:t>1988</a:t>
            </a:r>
          </a:p>
        </p:txBody>
      </p:sp>
      <p:sp>
        <p:nvSpPr>
          <p:cNvPr id="24" name="TextBox 23">
            <a:extLst>
              <a:ext uri="{FF2B5EF4-FFF2-40B4-BE49-F238E27FC236}">
                <a16:creationId xmlns:a16="http://schemas.microsoft.com/office/drawing/2014/main" id="{FB5F97B1-B3FA-0542-824D-B8D43D3FA3FC}"/>
              </a:ext>
            </a:extLst>
          </p:cNvPr>
          <p:cNvSpPr txBox="1"/>
          <p:nvPr/>
        </p:nvSpPr>
        <p:spPr>
          <a:xfrm flipH="1">
            <a:off x="5420918" y="4031853"/>
            <a:ext cx="996814" cy="369332"/>
          </a:xfrm>
          <a:prstGeom prst="rect">
            <a:avLst/>
          </a:prstGeom>
          <a:noFill/>
        </p:spPr>
        <p:txBody>
          <a:bodyPr wrap="square" lIns="90000" rtlCol="0">
            <a:spAutoFit/>
          </a:bodyPr>
          <a:lstStyle/>
          <a:p>
            <a:pPr algn="ctr">
              <a:spcAft>
                <a:spcPts val="2400"/>
              </a:spcAft>
            </a:pPr>
            <a:r>
              <a:rPr lang="en-GB" dirty="0">
                <a:latin typeface="Arial" panose="020B0604020202020204" pitchFamily="34" charset="0"/>
                <a:cs typeface="Arial" panose="020B0604020202020204" pitchFamily="34" charset="0"/>
              </a:rPr>
              <a:t>1996</a:t>
            </a:r>
          </a:p>
        </p:txBody>
      </p:sp>
      <p:sp>
        <p:nvSpPr>
          <p:cNvPr id="26" name="TextBox 25">
            <a:extLst>
              <a:ext uri="{FF2B5EF4-FFF2-40B4-BE49-F238E27FC236}">
                <a16:creationId xmlns:a16="http://schemas.microsoft.com/office/drawing/2014/main" id="{88A4858E-105C-CF46-B1E6-4C4BB4811986}"/>
              </a:ext>
            </a:extLst>
          </p:cNvPr>
          <p:cNvSpPr txBox="1"/>
          <p:nvPr/>
        </p:nvSpPr>
        <p:spPr>
          <a:xfrm>
            <a:off x="1332000" y="4666542"/>
            <a:ext cx="935744" cy="369332"/>
          </a:xfrm>
          <a:prstGeom prst="rect">
            <a:avLst/>
          </a:prstGeom>
          <a:noFill/>
        </p:spPr>
        <p:txBody>
          <a:bodyPr wrap="square" lIns="0" rtlCol="0">
            <a:spAutoFit/>
          </a:bodyPr>
          <a:lstStyle/>
          <a:p>
            <a:pPr>
              <a:spcAft>
                <a:spcPts val="2400"/>
              </a:spcAft>
            </a:pPr>
            <a:r>
              <a:rPr lang="en-GB" dirty="0">
                <a:latin typeface="Arial" panose="020B0604020202020204" pitchFamily="34" charset="0"/>
                <a:cs typeface="Arial" panose="020B0604020202020204" pitchFamily="34" charset="0"/>
              </a:rPr>
              <a:t>City</a:t>
            </a:r>
          </a:p>
        </p:txBody>
      </p:sp>
      <p:sp>
        <p:nvSpPr>
          <p:cNvPr id="27" name="TextBox 26">
            <a:extLst>
              <a:ext uri="{FF2B5EF4-FFF2-40B4-BE49-F238E27FC236}">
                <a16:creationId xmlns:a16="http://schemas.microsoft.com/office/drawing/2014/main" id="{90D120B3-0D6A-7343-8A32-00ADB8461F7F}"/>
              </a:ext>
            </a:extLst>
          </p:cNvPr>
          <p:cNvSpPr txBox="1"/>
          <p:nvPr/>
        </p:nvSpPr>
        <p:spPr>
          <a:xfrm flipH="1">
            <a:off x="6804248" y="4666542"/>
            <a:ext cx="996814" cy="369332"/>
          </a:xfrm>
          <a:prstGeom prst="rect">
            <a:avLst/>
          </a:prstGeom>
          <a:noFill/>
        </p:spPr>
        <p:txBody>
          <a:bodyPr wrap="square" lIns="90000" rtlCol="0">
            <a:spAutoFit/>
          </a:bodyPr>
          <a:lstStyle/>
          <a:p>
            <a:pPr algn="ctr">
              <a:spcAft>
                <a:spcPts val="2400"/>
              </a:spcAft>
            </a:pPr>
            <a:r>
              <a:rPr lang="en-GB" dirty="0">
                <a:latin typeface="Arial" panose="020B0604020202020204" pitchFamily="34" charset="0"/>
                <a:cs typeface="Arial" panose="020B0604020202020204" pitchFamily="34" charset="0"/>
              </a:rPr>
              <a:t>London</a:t>
            </a:r>
          </a:p>
        </p:txBody>
      </p:sp>
      <p:sp>
        <p:nvSpPr>
          <p:cNvPr id="28" name="TextBox 27">
            <a:extLst>
              <a:ext uri="{FF2B5EF4-FFF2-40B4-BE49-F238E27FC236}">
                <a16:creationId xmlns:a16="http://schemas.microsoft.com/office/drawing/2014/main" id="{3F85856C-0948-C941-9D69-5588F70714EF}"/>
              </a:ext>
            </a:extLst>
          </p:cNvPr>
          <p:cNvSpPr txBox="1"/>
          <p:nvPr/>
        </p:nvSpPr>
        <p:spPr>
          <a:xfrm flipH="1">
            <a:off x="2654259" y="4666542"/>
            <a:ext cx="996814" cy="369332"/>
          </a:xfrm>
          <a:prstGeom prst="rect">
            <a:avLst/>
          </a:prstGeom>
          <a:noFill/>
        </p:spPr>
        <p:txBody>
          <a:bodyPr wrap="square" lIns="90000" rtlCol="0">
            <a:spAutoFit/>
          </a:bodyPr>
          <a:lstStyle/>
          <a:p>
            <a:pPr algn="ctr">
              <a:spcAft>
                <a:spcPts val="2400"/>
              </a:spcAft>
            </a:pPr>
            <a:r>
              <a:rPr lang="en-GB" dirty="0">
                <a:latin typeface="Arial" panose="020B0604020202020204" pitchFamily="34" charset="0"/>
                <a:cs typeface="Arial" panose="020B0604020202020204" pitchFamily="34" charset="0"/>
              </a:rPr>
              <a:t>Rome</a:t>
            </a:r>
          </a:p>
        </p:txBody>
      </p:sp>
      <p:sp>
        <p:nvSpPr>
          <p:cNvPr id="29" name="TextBox 28">
            <a:extLst>
              <a:ext uri="{FF2B5EF4-FFF2-40B4-BE49-F238E27FC236}">
                <a16:creationId xmlns:a16="http://schemas.microsoft.com/office/drawing/2014/main" id="{D0A1A589-B8E7-1B4F-B6AD-BD2D458C87AA}"/>
              </a:ext>
            </a:extLst>
          </p:cNvPr>
          <p:cNvSpPr txBox="1"/>
          <p:nvPr/>
        </p:nvSpPr>
        <p:spPr>
          <a:xfrm flipH="1">
            <a:off x="4037588" y="4666542"/>
            <a:ext cx="996814" cy="369332"/>
          </a:xfrm>
          <a:prstGeom prst="rect">
            <a:avLst/>
          </a:prstGeom>
          <a:noFill/>
        </p:spPr>
        <p:txBody>
          <a:bodyPr wrap="square" lIns="90000" rtlCol="0">
            <a:spAutoFit/>
          </a:bodyPr>
          <a:lstStyle/>
          <a:p>
            <a:pPr lvl="0" algn="ctr">
              <a:spcAft>
                <a:spcPts val="2400"/>
              </a:spcAft>
            </a:pPr>
            <a:r>
              <a:rPr lang="en-GB" dirty="0">
                <a:solidFill>
                  <a:prstClr val="black"/>
                </a:solidFill>
                <a:latin typeface="Arial" panose="020B0604020202020204" pitchFamily="34" charset="0"/>
                <a:cs typeface="Arial" panose="020B0604020202020204" pitchFamily="34" charset="0"/>
              </a:rPr>
              <a:t>Seoul</a:t>
            </a:r>
          </a:p>
        </p:txBody>
      </p:sp>
      <p:sp>
        <p:nvSpPr>
          <p:cNvPr id="30" name="TextBox 29">
            <a:extLst>
              <a:ext uri="{FF2B5EF4-FFF2-40B4-BE49-F238E27FC236}">
                <a16:creationId xmlns:a16="http://schemas.microsoft.com/office/drawing/2014/main" id="{0380C7B3-B2C4-BC4D-8523-55E02282B494}"/>
              </a:ext>
            </a:extLst>
          </p:cNvPr>
          <p:cNvSpPr txBox="1"/>
          <p:nvPr/>
        </p:nvSpPr>
        <p:spPr>
          <a:xfrm flipH="1">
            <a:off x="5420918" y="4697320"/>
            <a:ext cx="996814" cy="307777"/>
          </a:xfrm>
          <a:prstGeom prst="rect">
            <a:avLst/>
          </a:prstGeom>
          <a:noFill/>
        </p:spPr>
        <p:txBody>
          <a:bodyPr wrap="square" lIns="90000" rtlCol="0">
            <a:spAutoFit/>
          </a:bodyPr>
          <a:lstStyle/>
          <a:p>
            <a:pPr algn="ctr">
              <a:spcAft>
                <a:spcPts val="2400"/>
              </a:spcAft>
            </a:pPr>
            <a:r>
              <a:rPr lang="en-GB" sz="1400" b="1" dirty="0">
                <a:solidFill>
                  <a:srgbClr val="0069A9"/>
                </a:solidFill>
                <a:latin typeface="Arial" panose="020B0604020202020204" pitchFamily="34" charset="0"/>
                <a:cs typeface="Arial" panose="020B0604020202020204" pitchFamily="34" charset="0"/>
              </a:rPr>
              <a:t>Atlanta</a:t>
            </a:r>
          </a:p>
        </p:txBody>
      </p:sp>
      <p:sp>
        <p:nvSpPr>
          <p:cNvPr id="19" name="TextBox 18">
            <a:extLst>
              <a:ext uri="{FF2B5EF4-FFF2-40B4-BE49-F238E27FC236}">
                <a16:creationId xmlns:a16="http://schemas.microsoft.com/office/drawing/2014/main" id="{A2F19F39-33A7-094E-924E-008DE00B235E}"/>
              </a:ext>
            </a:extLst>
          </p:cNvPr>
          <p:cNvSpPr txBox="1"/>
          <p:nvPr/>
        </p:nvSpPr>
        <p:spPr>
          <a:xfrm flipH="1">
            <a:off x="6516216" y="5332008"/>
            <a:ext cx="1572878" cy="307777"/>
          </a:xfrm>
          <a:prstGeom prst="rect">
            <a:avLst/>
          </a:prstGeom>
          <a:noFill/>
        </p:spPr>
        <p:txBody>
          <a:bodyPr wrap="square" lIns="90000" rtlCol="0">
            <a:spAutoFit/>
          </a:bodyPr>
          <a:lstStyle/>
          <a:p>
            <a:pPr algn="ctr">
              <a:spcAft>
                <a:spcPts val="2400"/>
              </a:spcAft>
            </a:pPr>
            <a:r>
              <a:rPr lang="en-GB" sz="1400" b="1" dirty="0">
                <a:solidFill>
                  <a:srgbClr val="0069A9"/>
                </a:solidFill>
                <a:latin typeface="Arial" panose="020B0604020202020204" pitchFamily="34" charset="0"/>
                <a:cs typeface="Arial" panose="020B0604020202020204" pitchFamily="34" charset="0"/>
              </a:rPr>
              <a:t>United Kingdom</a:t>
            </a:r>
          </a:p>
        </p:txBody>
      </p:sp>
      <p:sp>
        <p:nvSpPr>
          <p:cNvPr id="32" name="TextBox 31">
            <a:extLst>
              <a:ext uri="{FF2B5EF4-FFF2-40B4-BE49-F238E27FC236}">
                <a16:creationId xmlns:a16="http://schemas.microsoft.com/office/drawing/2014/main" id="{25147CD3-387A-144F-B7B0-6E320B15835C}"/>
              </a:ext>
            </a:extLst>
          </p:cNvPr>
          <p:cNvSpPr txBox="1"/>
          <p:nvPr/>
        </p:nvSpPr>
        <p:spPr>
          <a:xfrm>
            <a:off x="1332000" y="5301230"/>
            <a:ext cx="935744" cy="369332"/>
          </a:xfrm>
          <a:prstGeom prst="rect">
            <a:avLst/>
          </a:prstGeom>
          <a:noFill/>
        </p:spPr>
        <p:txBody>
          <a:bodyPr wrap="square" lIns="0" rtlCol="0">
            <a:spAutoFit/>
          </a:bodyPr>
          <a:lstStyle/>
          <a:p>
            <a:pPr>
              <a:spcAft>
                <a:spcPts val="2400"/>
              </a:spcAft>
            </a:pPr>
            <a:r>
              <a:rPr lang="en-GB" dirty="0">
                <a:latin typeface="Arial" panose="020B0604020202020204" pitchFamily="34" charset="0"/>
                <a:cs typeface="Arial" panose="020B0604020202020204" pitchFamily="34" charset="0"/>
              </a:rPr>
              <a:t>Country</a:t>
            </a:r>
          </a:p>
        </p:txBody>
      </p:sp>
      <p:sp>
        <p:nvSpPr>
          <p:cNvPr id="34" name="TextBox 33">
            <a:extLst>
              <a:ext uri="{FF2B5EF4-FFF2-40B4-BE49-F238E27FC236}">
                <a16:creationId xmlns:a16="http://schemas.microsoft.com/office/drawing/2014/main" id="{DF19BF24-2D6B-A14E-806E-10B080C8DF39}"/>
              </a:ext>
            </a:extLst>
          </p:cNvPr>
          <p:cNvSpPr txBox="1"/>
          <p:nvPr/>
        </p:nvSpPr>
        <p:spPr>
          <a:xfrm flipH="1">
            <a:off x="2654259" y="5332008"/>
            <a:ext cx="996814" cy="307777"/>
          </a:xfrm>
          <a:prstGeom prst="rect">
            <a:avLst/>
          </a:prstGeom>
          <a:noFill/>
        </p:spPr>
        <p:txBody>
          <a:bodyPr wrap="square" lIns="90000" rtlCol="0">
            <a:spAutoFit/>
          </a:bodyPr>
          <a:lstStyle/>
          <a:p>
            <a:pPr lvl="0" algn="ctr">
              <a:spcAft>
                <a:spcPts val="2400"/>
              </a:spcAft>
            </a:pPr>
            <a:r>
              <a:rPr lang="en-GB" sz="1400" b="1" dirty="0">
                <a:solidFill>
                  <a:srgbClr val="0069A9"/>
                </a:solidFill>
                <a:latin typeface="Arial" panose="020B0604020202020204" pitchFamily="34" charset="0"/>
                <a:cs typeface="Arial" panose="020B0604020202020204" pitchFamily="34" charset="0"/>
              </a:rPr>
              <a:t>Italy</a:t>
            </a:r>
          </a:p>
        </p:txBody>
      </p:sp>
      <p:sp>
        <p:nvSpPr>
          <p:cNvPr id="35" name="TextBox 34">
            <a:extLst>
              <a:ext uri="{FF2B5EF4-FFF2-40B4-BE49-F238E27FC236}">
                <a16:creationId xmlns:a16="http://schemas.microsoft.com/office/drawing/2014/main" id="{B1C492C1-3B45-804F-B559-70ED32424D27}"/>
              </a:ext>
            </a:extLst>
          </p:cNvPr>
          <p:cNvSpPr txBox="1"/>
          <p:nvPr/>
        </p:nvSpPr>
        <p:spPr>
          <a:xfrm flipH="1">
            <a:off x="3908749" y="5162731"/>
            <a:ext cx="1254492" cy="646331"/>
          </a:xfrm>
          <a:prstGeom prst="rect">
            <a:avLst/>
          </a:prstGeom>
          <a:noFill/>
        </p:spPr>
        <p:txBody>
          <a:bodyPr wrap="square" lIns="90000" rtlCol="0">
            <a:spAutoFit/>
          </a:bodyPr>
          <a:lstStyle/>
          <a:p>
            <a:pPr lvl="0" algn="ctr">
              <a:spcAft>
                <a:spcPts val="2400"/>
              </a:spcAft>
            </a:pPr>
            <a:r>
              <a:rPr lang="en-GB" dirty="0">
                <a:solidFill>
                  <a:prstClr val="black"/>
                </a:solidFill>
                <a:latin typeface="Arial" panose="020B0604020202020204" pitchFamily="34" charset="0"/>
                <a:cs typeface="Arial" panose="020B0604020202020204" pitchFamily="34" charset="0"/>
              </a:rPr>
              <a:t>Republic of Korea</a:t>
            </a:r>
          </a:p>
        </p:txBody>
      </p:sp>
      <p:sp>
        <p:nvSpPr>
          <p:cNvPr id="36" name="TextBox 35">
            <a:extLst>
              <a:ext uri="{FF2B5EF4-FFF2-40B4-BE49-F238E27FC236}">
                <a16:creationId xmlns:a16="http://schemas.microsoft.com/office/drawing/2014/main" id="{58F2B06F-B1D2-8044-8450-6549796C13A9}"/>
              </a:ext>
            </a:extLst>
          </p:cNvPr>
          <p:cNvSpPr txBox="1"/>
          <p:nvPr/>
        </p:nvSpPr>
        <p:spPr>
          <a:xfrm flipH="1">
            <a:off x="5420918" y="5301230"/>
            <a:ext cx="996814" cy="369332"/>
          </a:xfrm>
          <a:prstGeom prst="rect">
            <a:avLst/>
          </a:prstGeom>
          <a:noFill/>
        </p:spPr>
        <p:txBody>
          <a:bodyPr wrap="square" lIns="90000" rtlCol="0">
            <a:spAutoFit/>
          </a:bodyPr>
          <a:lstStyle/>
          <a:p>
            <a:pPr lvl="0" algn="ctr">
              <a:spcAft>
                <a:spcPts val="2400"/>
              </a:spcAft>
            </a:pPr>
            <a:r>
              <a:rPr lang="en-GB" dirty="0">
                <a:solidFill>
                  <a:prstClr val="black"/>
                </a:solidFill>
                <a:latin typeface="Arial" panose="020B0604020202020204" pitchFamily="34" charset="0"/>
                <a:cs typeface="Arial" panose="020B0604020202020204" pitchFamily="34" charset="0"/>
              </a:rPr>
              <a:t>USA</a:t>
            </a:r>
          </a:p>
        </p:txBody>
      </p:sp>
      <p:cxnSp>
        <p:nvCxnSpPr>
          <p:cNvPr id="39" name="Straight Connector 38">
            <a:extLst>
              <a:ext uri="{FF2B5EF4-FFF2-40B4-BE49-F238E27FC236}">
                <a16:creationId xmlns:a16="http://schemas.microsoft.com/office/drawing/2014/main" id="{F8472641-E9B1-1B45-B032-610F4880767C}"/>
              </a:ext>
            </a:extLst>
          </p:cNvPr>
          <p:cNvCxnSpPr/>
          <p:nvPr/>
        </p:nvCxnSpPr>
        <p:spPr>
          <a:xfrm>
            <a:off x="5271253" y="5035874"/>
            <a:ext cx="12961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5E362FC8-A43D-834C-8BED-3CFB9930DA59}"/>
              </a:ext>
            </a:extLst>
          </p:cNvPr>
          <p:cNvCxnSpPr/>
          <p:nvPr/>
        </p:nvCxnSpPr>
        <p:spPr>
          <a:xfrm>
            <a:off x="2504594" y="5639785"/>
            <a:ext cx="12961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BFFC2999-228A-BC41-94CF-2EAEF4BBE866}"/>
              </a:ext>
            </a:extLst>
          </p:cNvPr>
          <p:cNvCxnSpPr/>
          <p:nvPr/>
        </p:nvCxnSpPr>
        <p:spPr>
          <a:xfrm>
            <a:off x="3887923" y="4370408"/>
            <a:ext cx="12961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C1EA0BD-4575-7F4A-9B33-84C4EAA10E1C}"/>
              </a:ext>
            </a:extLst>
          </p:cNvPr>
          <p:cNvCxnSpPr/>
          <p:nvPr/>
        </p:nvCxnSpPr>
        <p:spPr>
          <a:xfrm>
            <a:off x="6654583" y="5639785"/>
            <a:ext cx="12961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45" name="Picture 44">
            <a:extLst>
              <a:ext uri="{FF2B5EF4-FFF2-40B4-BE49-F238E27FC236}">
                <a16:creationId xmlns:a16="http://schemas.microsoft.com/office/drawing/2014/main" id="{5A5BC3FE-EFE8-5745-842E-810A5B6C4B0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5536" y="1823444"/>
            <a:ext cx="813468" cy="813468"/>
          </a:xfrm>
          <a:prstGeom prst="rect">
            <a:avLst/>
          </a:prstGeom>
        </p:spPr>
      </p:pic>
    </p:spTree>
    <p:extLst>
      <p:ext uri="{BB962C8B-B14F-4D97-AF65-F5344CB8AC3E}">
        <p14:creationId xmlns:p14="http://schemas.microsoft.com/office/powerpoint/2010/main" val="4016813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0" grpId="0"/>
      <p:bldP spid="19" grpId="0"/>
      <p:bldP spid="3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ound Same Side Corner Rectangle 17">
            <a:extLst>
              <a:ext uri="{FF2B5EF4-FFF2-40B4-BE49-F238E27FC236}">
                <a16:creationId xmlns:a16="http://schemas.microsoft.com/office/drawing/2014/main" id="{02A59075-E97D-B74C-BD7E-A4C81671C9BD}"/>
              </a:ext>
            </a:extLst>
          </p:cNvPr>
          <p:cNvSpPr/>
          <p:nvPr/>
        </p:nvSpPr>
        <p:spPr>
          <a:xfrm rot="10800000">
            <a:off x="673279" y="2578336"/>
            <a:ext cx="5050848" cy="3154920"/>
          </a:xfrm>
          <a:prstGeom prst="round2SameRect">
            <a:avLst>
              <a:gd name="adj1" fmla="val 9288"/>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903DC939-2716-404C-B8F9-A5968B1D4FDC}"/>
              </a:ext>
            </a:extLst>
          </p:cNvPr>
          <p:cNvSpPr txBox="1"/>
          <p:nvPr/>
        </p:nvSpPr>
        <p:spPr>
          <a:xfrm>
            <a:off x="1331999" y="2832123"/>
            <a:ext cx="4248063" cy="2677656"/>
          </a:xfrm>
          <a:prstGeom prst="rect">
            <a:avLst/>
          </a:prstGeom>
          <a:noFill/>
        </p:spPr>
        <p:txBody>
          <a:bodyPr wrap="square" lIns="0" rtlCol="0">
            <a:spAutoFit/>
          </a:bodyPr>
          <a:lstStyle/>
          <a:p>
            <a:pPr>
              <a:spcAft>
                <a:spcPts val="2400"/>
              </a:spcAft>
            </a:pPr>
            <a:r>
              <a:rPr lang="en-GB" b="1" dirty="0">
                <a:solidFill>
                  <a:srgbClr val="0069A9"/>
                </a:solidFill>
                <a:latin typeface="Arial" panose="020B0604020202020204" pitchFamily="34" charset="0"/>
                <a:cs typeface="Arial" panose="020B0604020202020204" pitchFamily="34" charset="0"/>
              </a:rPr>
              <a:t>What is the name of the Committee that oversees the Paralympic Games?</a:t>
            </a:r>
          </a:p>
          <a:p>
            <a:pPr marL="342900" indent="-342900">
              <a:spcAft>
                <a:spcPts val="2400"/>
              </a:spcAft>
              <a:buFont typeface="+mj-lt"/>
              <a:buAutoNum type="alphaUcPeriod"/>
            </a:pPr>
            <a:r>
              <a:rPr lang="en-GB" dirty="0">
                <a:latin typeface="Arial" panose="020B0604020202020204" pitchFamily="34" charset="0"/>
                <a:cs typeface="Arial" panose="020B0604020202020204" pitchFamily="34" charset="0"/>
              </a:rPr>
              <a:t>International Olympic Committee</a:t>
            </a:r>
          </a:p>
          <a:p>
            <a:pPr marL="342900" indent="-342900">
              <a:spcAft>
                <a:spcPts val="2400"/>
              </a:spcAft>
              <a:buFont typeface="+mj-lt"/>
              <a:buAutoNum type="alphaUcPeriod"/>
            </a:pPr>
            <a:r>
              <a:rPr lang="en-GB" dirty="0">
                <a:latin typeface="Arial" panose="020B0604020202020204" pitchFamily="34" charset="0"/>
                <a:cs typeface="Arial" panose="020B0604020202020204" pitchFamily="34" charset="0"/>
              </a:rPr>
              <a:t>International Paralympic Committee</a:t>
            </a:r>
          </a:p>
          <a:p>
            <a:pPr marL="342900" indent="-342900">
              <a:spcAft>
                <a:spcPts val="2400"/>
              </a:spcAft>
              <a:buFont typeface="+mj-lt"/>
              <a:buAutoNum type="alphaUcPeriod"/>
            </a:pPr>
            <a:r>
              <a:rPr lang="en-GB" dirty="0">
                <a:latin typeface="Arial" panose="020B0604020202020204" pitchFamily="34" charset="0"/>
                <a:cs typeface="Arial" panose="020B0604020202020204" pitchFamily="34" charset="0"/>
              </a:rPr>
              <a:t>International Olympic and Paralympic Committee</a:t>
            </a:r>
          </a:p>
        </p:txBody>
      </p:sp>
      <p:sp>
        <p:nvSpPr>
          <p:cNvPr id="12" name="Round Same Side Corner Rectangle 11">
            <a:extLst>
              <a:ext uri="{FF2B5EF4-FFF2-40B4-BE49-F238E27FC236}">
                <a16:creationId xmlns:a16="http://schemas.microsoft.com/office/drawing/2014/main" id="{995BFCFA-9F2E-6748-8324-96C0F6E5CF8B}"/>
              </a:ext>
            </a:extLst>
          </p:cNvPr>
          <p:cNvSpPr/>
          <p:nvPr/>
        </p:nvSpPr>
        <p:spPr>
          <a:xfrm flipH="1">
            <a:off x="678762" y="1992394"/>
            <a:ext cx="5050848" cy="585942"/>
          </a:xfrm>
          <a:prstGeom prst="round2SameRect">
            <a:avLst>
              <a:gd name="adj1" fmla="val 49954"/>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29">
            <a:extLst>
              <a:ext uri="{FF2B5EF4-FFF2-40B4-BE49-F238E27FC236}">
                <a16:creationId xmlns:a16="http://schemas.microsoft.com/office/drawing/2014/main" id="{1464D725-BF44-C144-A906-80D0B1E29AD6}"/>
              </a:ext>
            </a:extLst>
          </p:cNvPr>
          <p:cNvSpPr txBox="1">
            <a:spLocks/>
          </p:cNvSpPr>
          <p:nvPr/>
        </p:nvSpPr>
        <p:spPr>
          <a:xfrm>
            <a:off x="1332000" y="2060848"/>
            <a:ext cx="4392127"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The Paralympic Movement</a:t>
            </a:r>
          </a:p>
        </p:txBody>
      </p:sp>
      <p:pic>
        <p:nvPicPr>
          <p:cNvPr id="10" name="Picture 9">
            <a:extLst>
              <a:ext uri="{FF2B5EF4-FFF2-40B4-BE49-F238E27FC236}">
                <a16:creationId xmlns:a16="http://schemas.microsoft.com/office/drawing/2014/main" id="{818F43E3-4F9F-E749-B1BF-323FB732D94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337" r="40039"/>
          <a:stretch/>
        </p:blipFill>
        <p:spPr>
          <a:xfrm>
            <a:off x="5940152" y="1992394"/>
            <a:ext cx="2735536" cy="3164798"/>
          </a:xfrm>
          <a:prstGeom prst="roundRect">
            <a:avLst>
              <a:gd name="adj" fmla="val 10222"/>
            </a:avLst>
          </a:prstGeom>
        </p:spPr>
      </p:pic>
      <p:pic>
        <p:nvPicPr>
          <p:cNvPr id="16" name="Picture 15">
            <a:extLst>
              <a:ext uri="{FF2B5EF4-FFF2-40B4-BE49-F238E27FC236}">
                <a16:creationId xmlns:a16="http://schemas.microsoft.com/office/drawing/2014/main" id="{C4AD1664-657F-4B44-A755-4B58F0053F5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5536" y="1823444"/>
            <a:ext cx="813468" cy="813468"/>
          </a:xfrm>
          <a:prstGeom prst="rect">
            <a:avLst/>
          </a:prstGeom>
        </p:spPr>
      </p:pic>
    </p:spTree>
    <p:extLst>
      <p:ext uri="{BB962C8B-B14F-4D97-AF65-F5344CB8AC3E}">
        <p14:creationId xmlns:p14="http://schemas.microsoft.com/office/powerpoint/2010/main" val="25977071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 Same Side Corner Rectangle 7">
            <a:extLst>
              <a:ext uri="{FF2B5EF4-FFF2-40B4-BE49-F238E27FC236}">
                <a16:creationId xmlns:a16="http://schemas.microsoft.com/office/drawing/2014/main" id="{2474A351-C4C5-A548-B6D2-523DB9C1D88E}"/>
              </a:ext>
            </a:extLst>
          </p:cNvPr>
          <p:cNvSpPr/>
          <p:nvPr/>
        </p:nvSpPr>
        <p:spPr>
          <a:xfrm rot="10800000">
            <a:off x="678759" y="2832117"/>
            <a:ext cx="3317177" cy="1172946"/>
          </a:xfrm>
          <a:prstGeom prst="round2SameRect">
            <a:avLst>
              <a:gd name="adj1" fmla="val 25726"/>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A15D414-9C6A-2040-B4A6-D20ABC71F3B1}"/>
              </a:ext>
            </a:extLst>
          </p:cNvPr>
          <p:cNvSpPr txBox="1"/>
          <p:nvPr/>
        </p:nvSpPr>
        <p:spPr>
          <a:xfrm>
            <a:off x="1332000" y="3085913"/>
            <a:ext cx="2159880" cy="646331"/>
          </a:xfrm>
          <a:prstGeom prst="rect">
            <a:avLst/>
          </a:prstGeom>
          <a:noFill/>
        </p:spPr>
        <p:txBody>
          <a:bodyPr wrap="square" lIns="0" rtlCol="0">
            <a:spAutoFit/>
          </a:bodyPr>
          <a:lstStyle/>
          <a:p>
            <a:pPr>
              <a:spcAft>
                <a:spcPts val="2400"/>
              </a:spcAft>
            </a:pPr>
            <a:r>
              <a:rPr lang="en-GB" b="1" dirty="0">
                <a:solidFill>
                  <a:srgbClr val="0069A9"/>
                </a:solidFill>
                <a:latin typeface="Arial" panose="020B0604020202020204" pitchFamily="34" charset="0"/>
                <a:cs typeface="Arial" panose="020B0604020202020204" pitchFamily="34" charset="0"/>
              </a:rPr>
              <a:t>What is the vision of the IPC?</a:t>
            </a:r>
          </a:p>
        </p:txBody>
      </p:sp>
      <p:sp>
        <p:nvSpPr>
          <p:cNvPr id="13" name="Round Same Side Corner Rectangle 12">
            <a:extLst>
              <a:ext uri="{FF2B5EF4-FFF2-40B4-BE49-F238E27FC236}">
                <a16:creationId xmlns:a16="http://schemas.microsoft.com/office/drawing/2014/main" id="{CD5C563C-2A2B-244B-A17D-A79859870314}"/>
              </a:ext>
            </a:extLst>
          </p:cNvPr>
          <p:cNvSpPr/>
          <p:nvPr/>
        </p:nvSpPr>
        <p:spPr>
          <a:xfrm flipH="1">
            <a:off x="678759" y="1992393"/>
            <a:ext cx="3317177" cy="839729"/>
          </a:xfrm>
          <a:prstGeom prst="round2SameRect">
            <a:avLst>
              <a:gd name="adj1" fmla="val 36388"/>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29">
            <a:extLst>
              <a:ext uri="{FF2B5EF4-FFF2-40B4-BE49-F238E27FC236}">
                <a16:creationId xmlns:a16="http://schemas.microsoft.com/office/drawing/2014/main" id="{6286160D-EF46-AE49-872E-53C6CE270BFA}"/>
              </a:ext>
            </a:extLst>
          </p:cNvPr>
          <p:cNvSpPr txBox="1">
            <a:spLocks/>
          </p:cNvSpPr>
          <p:nvPr/>
        </p:nvSpPr>
        <p:spPr>
          <a:xfrm>
            <a:off x="1332001" y="2060848"/>
            <a:ext cx="2591928" cy="771274"/>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The Paralympic Movement</a:t>
            </a:r>
          </a:p>
        </p:txBody>
      </p:sp>
      <p:pic>
        <p:nvPicPr>
          <p:cNvPr id="7" name="Picture 6">
            <a:extLst>
              <a:ext uri="{FF2B5EF4-FFF2-40B4-BE49-F238E27FC236}">
                <a16:creationId xmlns:a16="http://schemas.microsoft.com/office/drawing/2014/main" id="{1DBAB531-1AE7-D940-9C24-893848460BB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7258" r="1270"/>
          <a:stretch/>
        </p:blipFill>
        <p:spPr>
          <a:xfrm>
            <a:off x="4279159" y="1992393"/>
            <a:ext cx="4396529" cy="3597195"/>
          </a:xfrm>
          <a:prstGeom prst="roundRect">
            <a:avLst>
              <a:gd name="adj" fmla="val 8353"/>
            </a:avLst>
          </a:prstGeom>
        </p:spPr>
      </p:pic>
      <p:pic>
        <p:nvPicPr>
          <p:cNvPr id="10" name="Picture 9">
            <a:extLst>
              <a:ext uri="{FF2B5EF4-FFF2-40B4-BE49-F238E27FC236}">
                <a16:creationId xmlns:a16="http://schemas.microsoft.com/office/drawing/2014/main" id="{13481B60-5C57-6B4A-8E50-2161EA2DA5A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5536" y="1823444"/>
            <a:ext cx="813468" cy="813468"/>
          </a:xfrm>
          <a:prstGeom prst="rect">
            <a:avLst/>
          </a:prstGeom>
        </p:spPr>
      </p:pic>
    </p:spTree>
    <p:extLst>
      <p:ext uri="{BB962C8B-B14F-4D97-AF65-F5344CB8AC3E}">
        <p14:creationId xmlns:p14="http://schemas.microsoft.com/office/powerpoint/2010/main" val="793014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 Same Side Corner Rectangle 7">
            <a:extLst>
              <a:ext uri="{FF2B5EF4-FFF2-40B4-BE49-F238E27FC236}">
                <a16:creationId xmlns:a16="http://schemas.microsoft.com/office/drawing/2014/main" id="{AD9AF0D9-E275-6946-98BE-AE01D8C4AB8A}"/>
              </a:ext>
            </a:extLst>
          </p:cNvPr>
          <p:cNvSpPr/>
          <p:nvPr/>
        </p:nvSpPr>
        <p:spPr>
          <a:xfrm rot="10800000">
            <a:off x="673275" y="2578336"/>
            <a:ext cx="4906788" cy="3319881"/>
          </a:xfrm>
          <a:prstGeom prst="round2SameRect">
            <a:avLst>
              <a:gd name="adj1" fmla="val 8847"/>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9E0DB7A1-EE57-CE41-9D76-D545CF035A70}"/>
              </a:ext>
            </a:extLst>
          </p:cNvPr>
          <p:cNvSpPr txBox="1"/>
          <p:nvPr/>
        </p:nvSpPr>
        <p:spPr>
          <a:xfrm>
            <a:off x="1332000" y="2832123"/>
            <a:ext cx="3672048" cy="2893100"/>
          </a:xfrm>
          <a:prstGeom prst="rect">
            <a:avLst/>
          </a:prstGeom>
          <a:noFill/>
        </p:spPr>
        <p:txBody>
          <a:bodyPr wrap="square" lIns="0" rtlCol="0">
            <a:spAutoFit/>
          </a:bodyPr>
          <a:lstStyle/>
          <a:p>
            <a:pPr marL="342900" indent="-342900">
              <a:spcAft>
                <a:spcPts val="2400"/>
              </a:spcAft>
              <a:buFont typeface="+mj-lt"/>
              <a:buAutoNum type="alphaUcPeriod"/>
            </a:pPr>
            <a:r>
              <a:rPr lang="en-GB" b="1" dirty="0">
                <a:solidFill>
                  <a:srgbClr val="0069A9"/>
                </a:solidFill>
                <a:latin typeface="Arial" panose="020B0604020202020204" pitchFamily="34" charset="0"/>
                <a:cs typeface="Arial" panose="020B0604020202020204" pitchFamily="34" charset="0"/>
              </a:rPr>
              <a:t>Why are the Paralympic Games held shortly after the Olympic Games and not at the same time?</a:t>
            </a:r>
          </a:p>
          <a:p>
            <a:pPr marL="342900" indent="-342900">
              <a:spcAft>
                <a:spcPts val="2400"/>
              </a:spcAft>
              <a:buFont typeface="+mj-lt"/>
              <a:buAutoNum type="alphaUcPeriod"/>
            </a:pPr>
            <a:r>
              <a:rPr lang="en-GB" b="1" dirty="0">
                <a:solidFill>
                  <a:srgbClr val="0069A9"/>
                </a:solidFill>
                <a:latin typeface="Arial" panose="020B0604020202020204" pitchFamily="34" charset="0"/>
                <a:cs typeface="Arial" panose="020B0604020202020204" pitchFamily="34" charset="0"/>
              </a:rPr>
              <a:t>In your opinion should the Paralympic Games be held before, at the same time as, or after the Olympic Games? Justify your answer.</a:t>
            </a:r>
          </a:p>
        </p:txBody>
      </p:sp>
      <p:sp>
        <p:nvSpPr>
          <p:cNvPr id="9" name="Round Same Side Corner Rectangle 8">
            <a:extLst>
              <a:ext uri="{FF2B5EF4-FFF2-40B4-BE49-F238E27FC236}">
                <a16:creationId xmlns:a16="http://schemas.microsoft.com/office/drawing/2014/main" id="{93DB7638-40B5-BA4B-9114-D40482AC4225}"/>
              </a:ext>
            </a:extLst>
          </p:cNvPr>
          <p:cNvSpPr/>
          <p:nvPr/>
        </p:nvSpPr>
        <p:spPr>
          <a:xfrm flipH="1">
            <a:off x="678759" y="1992394"/>
            <a:ext cx="4900960" cy="585942"/>
          </a:xfrm>
          <a:prstGeom prst="round2SameRect">
            <a:avLst>
              <a:gd name="adj1" fmla="val 50000"/>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29">
            <a:extLst>
              <a:ext uri="{FF2B5EF4-FFF2-40B4-BE49-F238E27FC236}">
                <a16:creationId xmlns:a16="http://schemas.microsoft.com/office/drawing/2014/main" id="{32982CEF-700B-7B42-B73D-7FAA7F820873}"/>
              </a:ext>
            </a:extLst>
          </p:cNvPr>
          <p:cNvSpPr txBox="1">
            <a:spLocks/>
          </p:cNvSpPr>
          <p:nvPr/>
        </p:nvSpPr>
        <p:spPr>
          <a:xfrm>
            <a:off x="1332001" y="2060848"/>
            <a:ext cx="3877782" cy="525852"/>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The Paralympic Movement</a:t>
            </a:r>
          </a:p>
        </p:txBody>
      </p:sp>
      <p:pic>
        <p:nvPicPr>
          <p:cNvPr id="4" name="Picture 3">
            <a:extLst>
              <a:ext uri="{FF2B5EF4-FFF2-40B4-BE49-F238E27FC236}">
                <a16:creationId xmlns:a16="http://schemas.microsoft.com/office/drawing/2014/main" id="{D4B82CA2-4BB5-E040-9017-6F3D49F40C1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3433" r="27153"/>
          <a:stretch/>
        </p:blipFill>
        <p:spPr>
          <a:xfrm>
            <a:off x="5793513" y="1992394"/>
            <a:ext cx="2879551" cy="3884878"/>
          </a:xfrm>
          <a:prstGeom prst="roundRect">
            <a:avLst>
              <a:gd name="adj" fmla="val 10581"/>
            </a:avLst>
          </a:prstGeom>
        </p:spPr>
      </p:pic>
      <p:pic>
        <p:nvPicPr>
          <p:cNvPr id="11" name="Picture 10">
            <a:extLst>
              <a:ext uri="{FF2B5EF4-FFF2-40B4-BE49-F238E27FC236}">
                <a16:creationId xmlns:a16="http://schemas.microsoft.com/office/drawing/2014/main" id="{A2359442-640A-3D45-9CE8-9F324152135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5536" y="1823444"/>
            <a:ext cx="813468" cy="813468"/>
          </a:xfrm>
          <a:prstGeom prst="rect">
            <a:avLst/>
          </a:prstGeom>
        </p:spPr>
      </p:pic>
    </p:spTree>
    <p:extLst>
      <p:ext uri="{BB962C8B-B14F-4D97-AF65-F5344CB8AC3E}">
        <p14:creationId xmlns:p14="http://schemas.microsoft.com/office/powerpoint/2010/main" val="15485853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ound Same Side Corner Rectangle 17">
            <a:extLst>
              <a:ext uri="{FF2B5EF4-FFF2-40B4-BE49-F238E27FC236}">
                <a16:creationId xmlns:a16="http://schemas.microsoft.com/office/drawing/2014/main" id="{02A59075-E97D-B74C-BD7E-A4C81671C9BD}"/>
              </a:ext>
            </a:extLst>
          </p:cNvPr>
          <p:cNvSpPr/>
          <p:nvPr/>
        </p:nvSpPr>
        <p:spPr>
          <a:xfrm rot="10800000">
            <a:off x="673279" y="2832122"/>
            <a:ext cx="3826712" cy="2901134"/>
          </a:xfrm>
          <a:prstGeom prst="round2SameRect">
            <a:avLst>
              <a:gd name="adj1" fmla="val 10254"/>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903DC939-2716-404C-B8F9-A5968B1D4FDC}"/>
              </a:ext>
            </a:extLst>
          </p:cNvPr>
          <p:cNvSpPr txBox="1"/>
          <p:nvPr/>
        </p:nvSpPr>
        <p:spPr>
          <a:xfrm>
            <a:off x="1332000" y="3085909"/>
            <a:ext cx="2879960" cy="2400657"/>
          </a:xfrm>
          <a:prstGeom prst="rect">
            <a:avLst/>
          </a:prstGeom>
          <a:noFill/>
        </p:spPr>
        <p:txBody>
          <a:bodyPr wrap="square" lIns="0" rtlCol="0">
            <a:spAutoFit/>
          </a:bodyPr>
          <a:lstStyle/>
          <a:p>
            <a:pPr>
              <a:spcAft>
                <a:spcPts val="2400"/>
              </a:spcAft>
            </a:pPr>
            <a:r>
              <a:rPr lang="en-GB" b="1" dirty="0">
                <a:solidFill>
                  <a:srgbClr val="0069A9"/>
                </a:solidFill>
                <a:latin typeface="Arial" panose="020B0604020202020204" pitchFamily="34" charset="0"/>
                <a:cs typeface="Arial" panose="020B0604020202020204" pitchFamily="34" charset="0"/>
              </a:rPr>
              <a:t>How is competition made fair for all Para athletes?</a:t>
            </a:r>
          </a:p>
          <a:p>
            <a:pPr marL="342900" indent="-342900">
              <a:spcAft>
                <a:spcPts val="2400"/>
              </a:spcAft>
              <a:buFont typeface="+mj-lt"/>
              <a:buAutoNum type="alphaUcPeriod"/>
            </a:pPr>
            <a:r>
              <a:rPr lang="en-GB" dirty="0">
                <a:latin typeface="Arial" panose="020B0604020202020204" pitchFamily="34" charset="0"/>
                <a:cs typeface="Arial" panose="020B0604020202020204" pitchFamily="34" charset="0"/>
              </a:rPr>
              <a:t>Game classes</a:t>
            </a:r>
          </a:p>
          <a:p>
            <a:pPr marL="342900" indent="-342900">
              <a:spcAft>
                <a:spcPts val="2400"/>
              </a:spcAft>
              <a:buFont typeface="+mj-lt"/>
              <a:buAutoNum type="alphaUcPeriod"/>
            </a:pPr>
            <a:r>
              <a:rPr lang="en-GB" dirty="0">
                <a:latin typeface="Arial" panose="020B0604020202020204" pitchFamily="34" charset="0"/>
                <a:cs typeface="Arial" panose="020B0604020202020204" pitchFamily="34" charset="0"/>
              </a:rPr>
              <a:t>Team classes</a:t>
            </a:r>
          </a:p>
          <a:p>
            <a:pPr marL="342900" indent="-342900">
              <a:spcAft>
                <a:spcPts val="2400"/>
              </a:spcAft>
              <a:buFont typeface="+mj-lt"/>
              <a:buAutoNum type="alphaUcPeriod"/>
            </a:pPr>
            <a:r>
              <a:rPr lang="en-GB" dirty="0">
                <a:latin typeface="Arial" panose="020B0604020202020204" pitchFamily="34" charset="0"/>
                <a:cs typeface="Arial" panose="020B0604020202020204" pitchFamily="34" charset="0"/>
              </a:rPr>
              <a:t>Sport classes</a:t>
            </a:r>
          </a:p>
        </p:txBody>
      </p:sp>
      <p:pic>
        <p:nvPicPr>
          <p:cNvPr id="9" name="Picture 8">
            <a:extLst>
              <a:ext uri="{FF2B5EF4-FFF2-40B4-BE49-F238E27FC236}">
                <a16:creationId xmlns:a16="http://schemas.microsoft.com/office/drawing/2014/main" id="{4ABFA14B-D203-F541-B1B5-91AF0634DC9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3304" r="3304"/>
          <a:stretch/>
        </p:blipFill>
        <p:spPr>
          <a:xfrm>
            <a:off x="4865203" y="1992394"/>
            <a:ext cx="3824981" cy="2959992"/>
          </a:xfrm>
          <a:prstGeom prst="roundRect">
            <a:avLst>
              <a:gd name="adj" fmla="val 10982"/>
            </a:avLst>
          </a:prstGeom>
        </p:spPr>
      </p:pic>
      <p:sp>
        <p:nvSpPr>
          <p:cNvPr id="11" name="Round Same Side Corner Rectangle 10">
            <a:extLst>
              <a:ext uri="{FF2B5EF4-FFF2-40B4-BE49-F238E27FC236}">
                <a16:creationId xmlns:a16="http://schemas.microsoft.com/office/drawing/2014/main" id="{778ED0A2-DD6E-1549-A141-E2C3672FF6D3}"/>
              </a:ext>
            </a:extLst>
          </p:cNvPr>
          <p:cNvSpPr/>
          <p:nvPr/>
        </p:nvSpPr>
        <p:spPr>
          <a:xfrm flipH="1">
            <a:off x="678758" y="1992393"/>
            <a:ext cx="3821233" cy="839729"/>
          </a:xfrm>
          <a:prstGeom prst="round2SameRect">
            <a:avLst>
              <a:gd name="adj1" fmla="val 36388"/>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29">
            <a:extLst>
              <a:ext uri="{FF2B5EF4-FFF2-40B4-BE49-F238E27FC236}">
                <a16:creationId xmlns:a16="http://schemas.microsoft.com/office/drawing/2014/main" id="{C86B1E18-9557-8B41-8474-E9D6728A2D2D}"/>
              </a:ext>
            </a:extLst>
          </p:cNvPr>
          <p:cNvSpPr txBox="1">
            <a:spLocks/>
          </p:cNvSpPr>
          <p:nvPr/>
        </p:nvSpPr>
        <p:spPr>
          <a:xfrm>
            <a:off x="1332001" y="2060848"/>
            <a:ext cx="2591928" cy="771274"/>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The Paralympic Movement</a:t>
            </a:r>
          </a:p>
        </p:txBody>
      </p:sp>
      <p:pic>
        <p:nvPicPr>
          <p:cNvPr id="16" name="Picture 15">
            <a:extLst>
              <a:ext uri="{FF2B5EF4-FFF2-40B4-BE49-F238E27FC236}">
                <a16:creationId xmlns:a16="http://schemas.microsoft.com/office/drawing/2014/main" id="{D594F085-5828-4244-9C02-D1DA93811BA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5536" y="1823444"/>
            <a:ext cx="813468" cy="813468"/>
          </a:xfrm>
          <a:prstGeom prst="rect">
            <a:avLst/>
          </a:prstGeom>
        </p:spPr>
      </p:pic>
    </p:spTree>
    <p:extLst>
      <p:ext uri="{BB962C8B-B14F-4D97-AF65-F5344CB8AC3E}">
        <p14:creationId xmlns:p14="http://schemas.microsoft.com/office/powerpoint/2010/main" val="340620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 Same Side Corner Rectangle 7">
            <a:extLst>
              <a:ext uri="{FF2B5EF4-FFF2-40B4-BE49-F238E27FC236}">
                <a16:creationId xmlns:a16="http://schemas.microsoft.com/office/drawing/2014/main" id="{2474A351-C4C5-A548-B6D2-523DB9C1D88E}"/>
              </a:ext>
            </a:extLst>
          </p:cNvPr>
          <p:cNvSpPr/>
          <p:nvPr/>
        </p:nvSpPr>
        <p:spPr>
          <a:xfrm rot="10800000">
            <a:off x="678759" y="2832118"/>
            <a:ext cx="3245170" cy="1244953"/>
          </a:xfrm>
          <a:prstGeom prst="round2SameRect">
            <a:avLst>
              <a:gd name="adj1" fmla="val 24588"/>
              <a:gd name="adj2" fmla="val 0"/>
            </a:avLst>
          </a:prstGeom>
          <a:solidFill>
            <a:srgbClr val="0069A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A15D414-9C6A-2040-B4A6-D20ABC71F3B1}"/>
              </a:ext>
            </a:extLst>
          </p:cNvPr>
          <p:cNvSpPr txBox="1"/>
          <p:nvPr/>
        </p:nvSpPr>
        <p:spPr>
          <a:xfrm>
            <a:off x="1332000" y="3085913"/>
            <a:ext cx="2519920" cy="646331"/>
          </a:xfrm>
          <a:prstGeom prst="rect">
            <a:avLst/>
          </a:prstGeom>
          <a:noFill/>
        </p:spPr>
        <p:txBody>
          <a:bodyPr wrap="square" lIns="0" rtlCol="0">
            <a:spAutoFit/>
          </a:bodyPr>
          <a:lstStyle/>
          <a:p>
            <a:pPr>
              <a:spcAft>
                <a:spcPts val="2400"/>
              </a:spcAft>
            </a:pPr>
            <a:r>
              <a:rPr lang="en-GB" b="1" dirty="0">
                <a:solidFill>
                  <a:srgbClr val="0069A9"/>
                </a:solidFill>
                <a:latin typeface="Arial" panose="020B0604020202020204" pitchFamily="34" charset="0"/>
                <a:cs typeface="Arial" panose="020B0604020202020204" pitchFamily="34" charset="0"/>
              </a:rPr>
              <a:t>What is the purpose of sport classes?</a:t>
            </a:r>
            <a:endParaRPr lang="en-GB" dirty="0">
              <a:latin typeface="Arial" panose="020B0604020202020204" pitchFamily="34" charset="0"/>
              <a:cs typeface="Arial" panose="020B0604020202020204" pitchFamily="34" charset="0"/>
            </a:endParaRPr>
          </a:p>
        </p:txBody>
      </p:sp>
      <p:sp>
        <p:nvSpPr>
          <p:cNvPr id="13" name="Round Same Side Corner Rectangle 12">
            <a:extLst>
              <a:ext uri="{FF2B5EF4-FFF2-40B4-BE49-F238E27FC236}">
                <a16:creationId xmlns:a16="http://schemas.microsoft.com/office/drawing/2014/main" id="{CD5C563C-2A2B-244B-A17D-A79859870314}"/>
              </a:ext>
            </a:extLst>
          </p:cNvPr>
          <p:cNvSpPr/>
          <p:nvPr/>
        </p:nvSpPr>
        <p:spPr>
          <a:xfrm flipH="1">
            <a:off x="678760" y="1992393"/>
            <a:ext cx="3245170" cy="839729"/>
          </a:xfrm>
          <a:prstGeom prst="round2SameRect">
            <a:avLst>
              <a:gd name="adj1" fmla="val 33666"/>
              <a:gd name="adj2" fmla="val 0"/>
            </a:avLst>
          </a:prstGeom>
          <a:solidFill>
            <a:srgbClr val="006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29">
            <a:extLst>
              <a:ext uri="{FF2B5EF4-FFF2-40B4-BE49-F238E27FC236}">
                <a16:creationId xmlns:a16="http://schemas.microsoft.com/office/drawing/2014/main" id="{6286160D-EF46-AE49-872E-53C6CE270BFA}"/>
              </a:ext>
            </a:extLst>
          </p:cNvPr>
          <p:cNvSpPr txBox="1">
            <a:spLocks/>
          </p:cNvSpPr>
          <p:nvPr/>
        </p:nvSpPr>
        <p:spPr>
          <a:xfrm>
            <a:off x="1332001" y="2060848"/>
            <a:ext cx="2591928" cy="771274"/>
          </a:xfrm>
          <a:prstGeom prst="rect">
            <a:avLst/>
          </a:prstGeom>
        </p:spPr>
        <p:txBody>
          <a:bodyPr wrap="square" lIns="0" tIns="0" rIns="0" bIns="0" anchor="ctr">
            <a:noAutofit/>
          </a:bodyPr>
          <a:lstStyle>
            <a:lvl1pPr marL="0" indent="0" algn="l" defTabSz="914400" rtl="0" eaLnBrk="1" latinLnBrk="0" hangingPunct="1">
              <a:lnSpc>
                <a:spcPts val="2380"/>
              </a:lnSpc>
              <a:spcBef>
                <a:spcPts val="0"/>
              </a:spcBef>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The Paralympic Movement</a:t>
            </a:r>
          </a:p>
        </p:txBody>
      </p:sp>
      <p:pic>
        <p:nvPicPr>
          <p:cNvPr id="10" name="Picture 9">
            <a:extLst>
              <a:ext uri="{FF2B5EF4-FFF2-40B4-BE49-F238E27FC236}">
                <a16:creationId xmlns:a16="http://schemas.microsoft.com/office/drawing/2014/main" id="{77EA0715-519E-764D-93E6-B76CA435D46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17184"/>
          <a:stretch/>
        </p:blipFill>
        <p:spPr>
          <a:xfrm>
            <a:off x="4211960" y="1992392"/>
            <a:ext cx="4468535" cy="3597195"/>
          </a:xfrm>
          <a:prstGeom prst="roundRect">
            <a:avLst>
              <a:gd name="adj" fmla="val 8194"/>
            </a:avLst>
          </a:prstGeom>
        </p:spPr>
      </p:pic>
      <p:pic>
        <p:nvPicPr>
          <p:cNvPr id="11" name="Picture 10">
            <a:extLst>
              <a:ext uri="{FF2B5EF4-FFF2-40B4-BE49-F238E27FC236}">
                <a16:creationId xmlns:a16="http://schemas.microsoft.com/office/drawing/2014/main" id="{F23318B3-CC44-F442-8655-8E3F855F2DF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5536" y="1823444"/>
            <a:ext cx="813468" cy="813468"/>
          </a:xfrm>
          <a:prstGeom prst="rect">
            <a:avLst/>
          </a:prstGeom>
        </p:spPr>
      </p:pic>
    </p:spTree>
    <p:extLst>
      <p:ext uri="{BB962C8B-B14F-4D97-AF65-F5344CB8AC3E}">
        <p14:creationId xmlns:p14="http://schemas.microsoft.com/office/powerpoint/2010/main" val="6361149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7500</TotalTime>
  <Words>599</Words>
  <Application>Microsoft Macintosh PowerPoint</Application>
  <PresentationFormat>On-screen Show (4:3)</PresentationFormat>
  <Paragraphs>87</Paragraphs>
  <Slides>12</Slides>
  <Notes>12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Celebrate with a name…</dc:title>
  <dc:creator>pc</dc:creator>
  <cp:lastModifiedBy>christopher Smith</cp:lastModifiedBy>
  <cp:revision>299</cp:revision>
  <dcterms:created xsi:type="dcterms:W3CDTF">2014-10-03T17:23:26Z</dcterms:created>
  <dcterms:modified xsi:type="dcterms:W3CDTF">2018-09-17T14:37:01Z</dcterms:modified>
</cp:coreProperties>
</file>